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!--cleaned_by_fortinet--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59" r:id="rId6"/>
    <p:sldId id="266" r:id="rId7"/>
    <p:sldId id="260" r:id="rId8"/>
    <p:sldId id="261" r:id="rId9"/>
    <p:sldId id="264" r:id="rId10"/>
    <p:sldId id="262" r:id="rId11"/>
    <p:sldId id="265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0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04379E-929B-FF4B-A0B3-64370483D41A}" v="2" dt="2024-02-17T16:36:18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10"/>
    <p:restoredTop sz="95013"/>
  </p:normalViewPr>
  <p:slideViewPr>
    <p:cSldViewPr>
      <p:cViewPr varScale="1">
        <p:scale>
          <a:sx n="114" d="100"/>
          <a:sy n="114" d="100"/>
        </p:scale>
        <p:origin x="176" y="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éphane Petruzzi" userId="89319da7-6f73-4e38-92ec-8b57e8b704c6" providerId="ADAL" clId="{C804379E-929B-FF4B-A0B3-64370483D41A}"/>
    <pc:docChg chg="modSld">
      <pc:chgData name="Stéphane Petruzzi" userId="89319da7-6f73-4e38-92ec-8b57e8b704c6" providerId="ADAL" clId="{C804379E-929B-FF4B-A0B3-64370483D41A}" dt="2024-02-17T16:36:21.629" v="5"/>
      <pc:docMkLst>
        <pc:docMk/>
      </pc:docMkLst>
      <pc:sldChg chg="addSp delSp modSp mod modAnim">
        <pc:chgData name="Stéphane Petruzzi" userId="89319da7-6f73-4e38-92ec-8b57e8b704c6" providerId="ADAL" clId="{C804379E-929B-FF4B-A0B3-64370483D41A}" dt="2024-02-17T16:36:21.629" v="5"/>
        <pc:sldMkLst>
          <pc:docMk/>
          <pc:sldMk cId="0" sldId="258"/>
        </pc:sldMkLst>
        <pc:spChg chg="add del mod">
          <ac:chgData name="Stéphane Petruzzi" userId="89319da7-6f73-4e38-92ec-8b57e8b704c6" providerId="ADAL" clId="{C804379E-929B-FF4B-A0B3-64370483D41A}" dt="2024-02-17T16:36:21.629" v="5"/>
          <ac:spMkLst>
            <pc:docMk/>
            <pc:sldMk cId="0" sldId="258"/>
            <ac:spMk id="4" creationId="{7F0723D5-B446-193D-5B2E-46156DAA964E}"/>
          </ac:spMkLst>
        </pc:spChg>
        <pc:picChg chg="add mod">
          <ac:chgData name="Stéphane Petruzzi" userId="89319da7-6f73-4e38-92ec-8b57e8b704c6" providerId="ADAL" clId="{C804379E-929B-FF4B-A0B3-64370483D41A}" dt="2024-02-17T16:36:06.461" v="2" actId="1076"/>
          <ac:picMkLst>
            <pc:docMk/>
            <pc:sldMk cId="0" sldId="258"/>
            <ac:picMk id="3" creationId="{F5885E8A-C688-972D-16FB-9891CD65B2A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D7153C9-E88D-2E13-12B6-67380198CC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8B55D16-15A8-7BC6-AE3A-E032C4D0968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F399D0C6-53ED-4788-8770-17EC486912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D4D0CBF5-5224-9AF9-D14F-4CDC70E691C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A20479FB-0EB2-525C-78F5-612769AE4C5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A8D6927-4F36-B7CC-39D9-E8ACF52AD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C2D6DF-6617-0440-A8A3-4CCD37D69CB6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15CAC0C-D986-CA48-B140-072DB6162B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1pPr>
            <a:lvl2pPr marL="37931725" indent="-37474525"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2pPr>
            <a:lvl3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3pPr>
            <a:lvl4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4pPr>
            <a:lvl5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9pPr>
          </a:lstStyle>
          <a:p>
            <a:fld id="{8E01AF44-3ED0-1C41-A980-923025934F42}" type="slidenum">
              <a:rPr lang="fr-FR" altLang="fr-FR" sz="1200"/>
              <a:pPr/>
              <a:t>7</a:t>
            </a:fld>
            <a:endParaRPr lang="fr-FR" altLang="fr-FR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A92F446-AED1-BC39-09AB-57F0C8E1460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63CD2B-2272-2B45-7556-DC5B40958B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940013-A528-EFB9-E3A1-4D8CF9F28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EAB4D1-53B1-CC2F-F015-0BE390174F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1088BE-68E9-7C60-4D5E-6DB9BD3EBD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E540F-9401-7A46-9D24-10FA6FC317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927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EF1A4D-B5ED-A4F9-3708-63F00BD8F0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1C0F2E-A54F-E432-1B34-691D6D797C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1B491-17E7-6F1A-5C97-071F5E523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1AA8F7-19CF-F54D-8440-EFF55065580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762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17683-D8C8-52AB-7905-F8373BBFC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63A051-9806-5AB2-81A0-873BC0FE25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E5E19D-1343-33E9-CCA1-07A3AEF84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D149FC-2BF5-F24B-A957-E28F6A3467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1208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3B35E40-D1BE-81F9-963C-D8223C9CA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9429A-C647-0263-B06C-3FFD7B2490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7DEBB0-8857-51B4-E594-F94D89BAE9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081E5-0E7F-D442-8FED-9812EEFBA8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0753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412873-E6E0-A08E-2278-E64701E3D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DA4B05-1881-554F-8AED-A4B0B8DE9B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7B270-EEAE-06E3-3AFE-4F16660638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D8DCB-BE46-884B-B489-F3CD0677257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486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4F6807E-2E77-D372-FF6E-698D2FFFC6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B72D52-4A17-563B-C052-1B6D7BA9D5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058A43-9FD3-1AF4-98E4-67D795FDE2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FE322E-20C3-1E4E-93BE-1FAE6ECCFC2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1736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D46DC9-4616-2C85-7B0E-282AB138AB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AC7B25-B639-E670-DCA8-E454BB109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11E1C-758C-6028-1251-4189E23EC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6D534-5F7B-C84D-A0EB-A53458A6DD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06021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973C3B-6FED-7765-A700-A6A154934D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38B6B7-D8B2-90D4-05A8-F6FADC006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A213BC0-76B7-31FE-D081-E78F25773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07736-31FD-A64D-BC13-9391976AABE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5904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21FAD-46E2-91F1-22CC-D14A8A743F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857F3A0-AB30-2028-1502-7DD8AC5768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4CA99-5842-EFD3-3B03-A6BFA4FA7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9BE8C-CECE-A243-8528-6D8485923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7067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C4A31D-280C-3FEF-A833-E29AFB1EAC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023201-C40A-7C77-D8BC-4DAB23DE3B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D494F3-E511-ED75-F859-D59A5E2DC1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C4E8E-8DD8-0440-AD91-CB844535103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609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4223C2-BAC1-1550-2A11-2A2AF6AE0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A57AA4-E52F-EDA9-CC2D-C344AE313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2B1A44-E472-5990-551B-6D6ABD770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D96FC-57F1-1B43-B13E-2DB7CE5FCE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856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DFDD93-2B90-F1F1-E677-96BF4E0F6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5A0ABF-6017-7249-A8B2-7EB61F7882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BDD61E-363D-8DA3-1F04-E59A2CA677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D0E1A-5CD7-4F47-9466-2234F0FEA78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4221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838F16-D95A-3774-D815-2C985122F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51AE09F-2297-4AD7-482D-CFD2A82F1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D676AC-49DE-D26F-E11C-96663D3258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C25F5F-D272-B606-C2CC-4F34C9D8CBD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3DDD0B-F982-E275-AD35-70C262164F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9E5883C-8171-AA4C-A807-7CAC66BDD4C9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75A656E8-D3BC-1CAB-BE45-7620B7088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20700"/>
            <a:ext cx="6248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1pPr>
            <a:lvl2pPr marL="37931725" indent="-37474525"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2pPr>
            <a:lvl3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3pPr>
            <a:lvl4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4pPr>
            <a:lvl5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   ITALIANO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4155154D-A274-0826-1ACD-5653F094F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200"/>
            <a:ext cx="7315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B033644-9B31-9061-4A5F-5137D6C256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33400"/>
            <a:ext cx="7772400" cy="5562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fr-FR" altLang="fr-FR"/>
              <a:t>4) Que dois-je aimer pour apprécier cette option ?</a:t>
            </a:r>
            <a:endParaRPr lang="fr-FR" altLang="fr-FR" sz="3600"/>
          </a:p>
          <a:p>
            <a:pPr eaLnBrk="1" hangingPunct="1">
              <a:lnSpc>
                <a:spcPct val="180000"/>
              </a:lnSpc>
            </a:pPr>
            <a:r>
              <a:rPr lang="fr-FR" altLang="fr-FR"/>
              <a:t> </a:t>
            </a:r>
            <a:r>
              <a:rPr lang="fr-FR" altLang="fr-FR" b="1"/>
              <a:t>aimer communiquer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b="1"/>
              <a:t> esprit littéraire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b="1"/>
              <a:t> facilité à mémoriser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b="1"/>
              <a:t> curiosité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 b="1"/>
              <a:t> intérêt pour l’autre</a:t>
            </a:r>
            <a:endParaRPr lang="fr-FR" alt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Italie botte.jpg                                               001715F3Macintosh HD                   C1E6FEA2:">
            <a:extLst>
              <a:ext uri="{FF2B5EF4-FFF2-40B4-BE49-F238E27FC236}">
                <a16:creationId xmlns:a16="http://schemas.microsoft.com/office/drawing/2014/main" id="{BB10400C-9226-309C-6655-A1F207448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11250"/>
            <a:ext cx="51562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12B3CD3-7916-4A77-A0ED-AEB3846A5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381000"/>
            <a:ext cx="7848600" cy="6096000"/>
          </a:xfrm>
        </p:spPr>
        <p:txBody>
          <a:bodyPr anchor="ctr"/>
          <a:lstStyle/>
          <a:p>
            <a:pPr eaLnBrk="1" hangingPunct="1">
              <a:lnSpc>
                <a:spcPct val="210000"/>
              </a:lnSpc>
              <a:buFontTx/>
              <a:buNone/>
            </a:pPr>
            <a:r>
              <a:rPr lang="fr-FR" altLang="fr-FR" sz="3800" b="1" dirty="0"/>
              <a:t>1)  caractéristiques de la langue</a:t>
            </a:r>
          </a:p>
          <a:p>
            <a:pPr eaLnBrk="1" hangingPunct="1">
              <a:lnSpc>
                <a:spcPct val="210000"/>
              </a:lnSpc>
              <a:buFontTx/>
              <a:buNone/>
            </a:pPr>
            <a:r>
              <a:rPr lang="fr-FR" altLang="fr-FR" sz="3800" b="1" dirty="0"/>
              <a:t>2)  matériel et approche de la langue</a:t>
            </a:r>
          </a:p>
          <a:p>
            <a:pPr eaLnBrk="1" hangingPunct="1">
              <a:lnSpc>
                <a:spcPct val="210000"/>
              </a:lnSpc>
              <a:buFontTx/>
              <a:buNone/>
            </a:pPr>
            <a:r>
              <a:rPr lang="fr-FR" altLang="fr-FR" sz="3800" b="1" dirty="0"/>
              <a:t>3)  débouchés professionnels</a:t>
            </a:r>
          </a:p>
          <a:p>
            <a:pPr eaLnBrk="1" hangingPunct="1">
              <a:lnSpc>
                <a:spcPct val="210000"/>
              </a:lnSpc>
              <a:buFontTx/>
              <a:buNone/>
            </a:pPr>
            <a:r>
              <a:rPr lang="fr-FR" altLang="fr-FR" sz="3800" b="1" dirty="0"/>
              <a:t>4)  prédispositions de l’élève</a:t>
            </a:r>
            <a:endParaRPr lang="fr-FR" altLang="fr-FR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EC569A2-95E5-6F93-D268-9071F7F10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063" y="17954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1pPr>
            <a:lvl2pPr marL="37931725" indent="-37474525"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2pPr>
            <a:lvl3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3pPr>
            <a:lvl4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4pPr>
            <a:lvl5pPr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000">
                <a:solidFill>
                  <a:schemeClr val="tx1"/>
                </a:solidFill>
                <a:latin typeface="Times" pitchFamily="-1" charset="0"/>
                <a:ea typeface="ＭＳ Ｐゴシック" panose="020B0600070205080204" pitchFamily="34" charset="-128"/>
              </a:defRPr>
            </a:lvl9pPr>
          </a:lstStyle>
          <a:p>
            <a:endParaRPr lang="fr-FR" altLang="fr-FR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4000B15-D5B9-F711-BEFD-DF6561D07FD6}"/>
                  </a:ext>
                </a:extLst>
              </p:cNvPr>
              <p:cNvSpPr txBox="1"/>
              <p:nvPr/>
            </p:nvSpPr>
            <p:spPr>
              <a:xfrm>
                <a:off x="1142215" y="404664"/>
                <a:ext cx="6859570" cy="6063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fr-FR" sz="3200" dirty="0"/>
                  <a:t> Caractéristique de la langue </a:t>
                </a:r>
              </a:p>
              <a:p>
                <a:pPr marL="342900" indent="-342900">
                  <a:buAutoNum type="arabicParenR"/>
                </a:pPr>
                <a:endParaRPr lang="fr-FR" sz="16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fr-FR" sz="3200" dirty="0"/>
                  <a:t>Langue </a:t>
                </a:r>
                <a:r>
                  <a:rPr lang="fr-FR" sz="3200" b="1" dirty="0"/>
                  <a:t>vivante </a:t>
                </a:r>
                <a:r>
                  <a:rPr lang="fr-FR" sz="3200" dirty="0"/>
                  <a:t>(</a:t>
                </a:r>
                <a14:m>
                  <m:oMath xmlns:m="http://schemas.openxmlformats.org/officeDocument/2006/math">
                    <m:r>
                      <a:rPr lang="fr-FR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fr-FR" sz="3200" dirty="0"/>
                  <a:t> latin)</a:t>
                </a:r>
              </a:p>
              <a:p>
                <a:r>
                  <a:rPr lang="fr-FR" sz="3200" dirty="0"/>
                  <a:t>	       </a:t>
                </a:r>
                <a:r>
                  <a:rPr lang="fr-FR" sz="3200" b="1" dirty="0"/>
                  <a:t>attirante</a:t>
                </a:r>
              </a:p>
              <a:p>
                <a:r>
                  <a:rPr lang="fr-FR" sz="3200" b="1" dirty="0"/>
                  <a:t>	       facile </a:t>
                </a:r>
              </a:p>
              <a:p>
                <a:endParaRPr lang="fr-FR" sz="32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fr-FR" sz="3200" dirty="0"/>
                  <a:t>Langue de communication, de culture</a:t>
                </a:r>
              </a:p>
              <a:p>
                <a:r>
                  <a:rPr lang="fr-FR" sz="3200" dirty="0"/>
                  <a:t>	</a:t>
                </a:r>
                <a:r>
                  <a:rPr lang="fr-FR" sz="2400" dirty="0"/>
                  <a:t>Ex : 	« </a:t>
                </a:r>
                <a:r>
                  <a:rPr lang="fr-FR" sz="2400" dirty="0" err="1"/>
                  <a:t>Buongiorno</a:t>
                </a:r>
                <a:r>
                  <a:rPr lang="fr-FR" sz="2400" dirty="0"/>
                  <a:t> </a:t>
                </a:r>
                <a:r>
                  <a:rPr lang="fr-FR" sz="2400" dirty="0" err="1"/>
                  <a:t>professore</a:t>
                </a:r>
                <a:r>
                  <a:rPr lang="fr-FR" sz="2400" dirty="0"/>
                  <a:t> »</a:t>
                </a:r>
              </a:p>
              <a:p>
                <a:r>
                  <a:rPr lang="fr-FR" sz="2400" dirty="0"/>
                  <a:t>		« Io </a:t>
                </a:r>
                <a:r>
                  <a:rPr lang="fr-FR" sz="2400" dirty="0" err="1"/>
                  <a:t>parlo</a:t>
                </a:r>
                <a:r>
                  <a:rPr lang="fr-FR" sz="2400" dirty="0"/>
                  <a:t> </a:t>
                </a:r>
                <a:r>
                  <a:rPr lang="fr-FR" sz="2400" dirty="0" err="1"/>
                  <a:t>francese</a:t>
                </a:r>
                <a:r>
                  <a:rPr lang="fr-FR" sz="2400" dirty="0"/>
                  <a:t> »</a:t>
                </a:r>
              </a:p>
              <a:p>
                <a:r>
                  <a:rPr lang="fr-FR" sz="2400" dirty="0"/>
                  <a:t>		« Ciao sono </a:t>
                </a:r>
                <a:r>
                  <a:rPr lang="fr-FR" sz="2400" dirty="0" err="1"/>
                  <a:t>italiana</a:t>
                </a:r>
                <a:r>
                  <a:rPr lang="fr-FR" sz="2400" dirty="0"/>
                  <a:t>, e tu ? »</a:t>
                </a:r>
              </a:p>
              <a:p>
                <a:endParaRPr lang="fr-FR" sz="1600" b="1" dirty="0"/>
              </a:p>
              <a:p>
                <a:r>
                  <a:rPr lang="fr-FR" sz="3200" dirty="0"/>
                  <a:t>E.O =&gt; parler		C.O =&gt; écouter</a:t>
                </a:r>
              </a:p>
              <a:p>
                <a:r>
                  <a:rPr lang="fr-FR" sz="3200" dirty="0"/>
                  <a:t>C.E =&gt; lire			E.E =&gt; écrire</a:t>
                </a:r>
              </a:p>
              <a:p>
                <a:endParaRPr lang="fr-FR" sz="16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74000B15-D5B9-F711-BEFD-DF6561D0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215" y="404664"/>
                <a:ext cx="6859570" cy="6063198"/>
              </a:xfrm>
              <a:prstGeom prst="rect">
                <a:avLst/>
              </a:prstGeom>
              <a:blipFill>
                <a:blip r:embed="rId4"/>
                <a:stretch>
                  <a:fillRect l="-2214" t="-1253" r="-1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02 Piste 02.mp3">
            <a:extLst>
              <a:ext uri="{FF2B5EF4-FFF2-40B4-BE49-F238E27FC236}">
                <a16:creationId xmlns:a16="http://schemas.microsoft.com/office/drawing/2014/main" id="{F5885E8A-C688-972D-16FB-9891CD65B2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5385" y="5229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orre pisa.jpg                                                 001715F3Macintosh HD                   C1E6FEA2:">
            <a:extLst>
              <a:ext uri="{FF2B5EF4-FFF2-40B4-BE49-F238E27FC236}">
                <a16:creationId xmlns:a16="http://schemas.microsoft.com/office/drawing/2014/main" id="{FEC91B9B-19FC-49A0-428B-A076424597E3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1638" y="609600"/>
            <a:ext cx="3260725" cy="54864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14115D4-09AF-F145-D972-A335ACDE2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dirty="0"/>
              <a:t>2a) Matériel et approche de la langue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Nuovo </a:t>
            </a:r>
            <a:r>
              <a:rPr lang="fr-FR" altLang="fr-FR" b="1" dirty="0" err="1"/>
              <a:t>Progetto</a:t>
            </a:r>
            <a:r>
              <a:rPr lang="fr-FR" altLang="fr-FR" b="1" dirty="0"/>
              <a:t> italiano Junior</a:t>
            </a:r>
            <a:endParaRPr lang="fr-FR" altLang="fr-FR" dirty="0"/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Vocabulaire et grammaire</a:t>
            </a:r>
            <a:endParaRPr lang="fr-FR" altLang="fr-FR" dirty="0"/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Verbes</a:t>
            </a:r>
            <a:endParaRPr lang="fr-FR" altLang="fr-FR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fr-FR" altLang="fr-FR" dirty="0"/>
              <a:t>2b) Aspects culturels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Mode de vie, monuments, villes…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b="1" dirty="0"/>
              <a:t> Echange linguistique</a:t>
            </a:r>
            <a:endParaRPr lang="fr-FR" altLang="fr-FR" dirty="0"/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Voyage d’étude </a:t>
            </a:r>
          </a:p>
          <a:p>
            <a:pPr eaLnBrk="1" hangingPunct="1">
              <a:lnSpc>
                <a:spcPct val="90000"/>
              </a:lnSpc>
            </a:pPr>
            <a:r>
              <a:rPr lang="fr-FR" altLang="fr-FR" dirty="0"/>
              <a:t> </a:t>
            </a:r>
            <a:r>
              <a:rPr lang="fr-FR" altLang="fr-FR" b="1" dirty="0"/>
              <a:t>Exposé</a:t>
            </a:r>
            <a:r>
              <a:rPr lang="fr-FR" altLang="fr-FR" dirty="0"/>
              <a:t>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DCFF7D-DEC0-5D28-93DB-AEFE414F3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2a) Nuovo </a:t>
            </a:r>
            <a:r>
              <a:rPr lang="fr-FR" altLang="fr-FR" dirty="0" err="1"/>
              <a:t>Progetto</a:t>
            </a:r>
            <a:r>
              <a:rPr lang="fr-FR" altLang="fr-FR" dirty="0"/>
              <a:t> Italiano Junior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A6CF3D-4748-07B9-09C4-EB2F45B23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b="1" dirty="0"/>
              <a:t>Nouvelle méthode</a:t>
            </a:r>
          </a:p>
          <a:p>
            <a:r>
              <a:rPr lang="fr-FR" b="1" dirty="0"/>
              <a:t>Ressources également en ligne</a:t>
            </a:r>
          </a:p>
        </p:txBody>
      </p:sp>
      <p:pic>
        <p:nvPicPr>
          <p:cNvPr id="5" name="Image 4" descr="Une image contenant texte, Visage humain, habits, personne&#10;&#10;Description générée automatiquement">
            <a:extLst>
              <a:ext uri="{FF2B5EF4-FFF2-40B4-BE49-F238E27FC236}">
                <a16:creationId xmlns:a16="http://schemas.microsoft.com/office/drawing/2014/main" id="{9543D48F-4137-CD96-8FFF-BDFE71B79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304032"/>
            <a:ext cx="2214396" cy="3044204"/>
          </a:xfrm>
          <a:prstGeom prst="rect">
            <a:avLst/>
          </a:prstGeom>
        </p:spPr>
      </p:pic>
      <p:pic>
        <p:nvPicPr>
          <p:cNvPr id="7" name="Image 6" descr="Une image contenant texte, habits, personne, Visage humain&#10;&#10;Description générée automatiquement">
            <a:extLst>
              <a:ext uri="{FF2B5EF4-FFF2-40B4-BE49-F238E27FC236}">
                <a16:creationId xmlns:a16="http://schemas.microsoft.com/office/drawing/2014/main" id="{B7115E18-1CEA-22EE-BB10-A458C128F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3280396"/>
            <a:ext cx="2214396" cy="30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6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D3803D2-4A62-BEA5-E8C7-F0924BC32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8392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C9ABD98-930A-CD2F-91D9-E1DA565B66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533400"/>
            <a:ext cx="7848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FR" altLang="fr-FR" sz="2800"/>
              <a:t>3) Débouchés professionnels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400"/>
          </a:p>
          <a:p>
            <a:pPr algn="ctr" eaLnBrk="1" hangingPunct="1">
              <a:lnSpc>
                <a:spcPct val="140000"/>
              </a:lnSpc>
              <a:buFontTx/>
              <a:buNone/>
            </a:pPr>
            <a:r>
              <a:rPr lang="fr-FR" altLang="fr-FR" sz="2400"/>
              <a:t>    </a:t>
            </a:r>
            <a:r>
              <a:rPr lang="fr-FR" altLang="fr-FR" sz="2800"/>
              <a:t>Pourquoi l’italien ???</a:t>
            </a:r>
            <a:endParaRPr lang="fr-FR" altLang="fr-FR" sz="2400"/>
          </a:p>
          <a:p>
            <a:pPr eaLnBrk="1" hangingPunct="1">
              <a:lnSpc>
                <a:spcPct val="190000"/>
              </a:lnSpc>
            </a:pPr>
            <a:r>
              <a:rPr lang="fr-FR" altLang="fr-FR" sz="2800"/>
              <a:t> </a:t>
            </a:r>
            <a:r>
              <a:rPr lang="fr-FR" altLang="fr-FR" sz="2800" b="1"/>
              <a:t>traduction et interprétariat</a:t>
            </a:r>
            <a:endParaRPr lang="fr-FR" altLang="fr-FR" sz="2800"/>
          </a:p>
          <a:p>
            <a:pPr eaLnBrk="1" hangingPunct="1">
              <a:lnSpc>
                <a:spcPct val="130000"/>
              </a:lnSpc>
            </a:pPr>
            <a:r>
              <a:rPr lang="fr-FR" altLang="fr-FR" sz="2800"/>
              <a:t> </a:t>
            </a:r>
            <a:r>
              <a:rPr lang="fr-FR" altLang="fr-FR" sz="2800" b="1"/>
              <a:t>enseignement</a:t>
            </a:r>
            <a:endParaRPr lang="fr-FR" altLang="fr-FR" sz="2800"/>
          </a:p>
          <a:p>
            <a:pPr eaLnBrk="1" hangingPunct="1">
              <a:lnSpc>
                <a:spcPct val="130000"/>
              </a:lnSpc>
            </a:pPr>
            <a:r>
              <a:rPr lang="fr-FR" altLang="fr-FR" sz="2800" b="1"/>
              <a:t> tourisme, hôtellerie</a:t>
            </a:r>
            <a:endParaRPr lang="fr-FR" altLang="fr-FR" sz="2800"/>
          </a:p>
          <a:p>
            <a:pPr eaLnBrk="1" hangingPunct="1">
              <a:lnSpc>
                <a:spcPct val="130000"/>
              </a:lnSpc>
            </a:pPr>
            <a:r>
              <a:rPr lang="fr-FR" altLang="fr-FR" sz="2800"/>
              <a:t> </a:t>
            </a:r>
            <a:r>
              <a:rPr lang="fr-FR" altLang="fr-FR" sz="2800" b="1"/>
              <a:t>organismes internationaux</a:t>
            </a:r>
            <a:endParaRPr lang="fr-FR" altLang="fr-FR" sz="2800"/>
          </a:p>
          <a:p>
            <a:pPr eaLnBrk="1" hangingPunct="1">
              <a:lnSpc>
                <a:spcPct val="130000"/>
              </a:lnSpc>
            </a:pPr>
            <a:r>
              <a:rPr lang="fr-FR" altLang="fr-FR" sz="2800" b="1"/>
              <a:t> grandes entreprises, banques</a:t>
            </a:r>
            <a:endParaRPr lang="fr-FR" altLang="fr-FR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r-FR" altLang="fr-FR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ED3D5AD4-5BC2-ED08-D41B-269EEC3B9359}"/>
              </a:ext>
            </a:extLst>
          </p:cNvPr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23555" name="Picture 3" descr="foto_roma_colosseo.jpg                                         001715F3Macintosh HD                   C1E6FEA2:">
            <a:extLst>
              <a:ext uri="{FF2B5EF4-FFF2-40B4-BE49-F238E27FC236}">
                <a16:creationId xmlns:a16="http://schemas.microsoft.com/office/drawing/2014/main" id="{007062A4-F1BC-042A-A27D-8381EB2C9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35100"/>
            <a:ext cx="13004800" cy="972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205</Words>
  <Application>Microsoft Macintosh PowerPoint</Application>
  <PresentationFormat>Affichage à l'écran (4:3)</PresentationFormat>
  <Paragraphs>45</Paragraphs>
  <Slides>11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Times</vt:lpstr>
      <vt:lpstr>Nouvelle présentation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2a) Nuovo Progetto Italiano Junior 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_x0007_蓵皤卌䐸뿿큠Ā䀀蓵컌뿿클뿿큠)̌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Petruzzi</dc:creator>
  <cp:lastModifiedBy>Stéphane Petruzzi</cp:lastModifiedBy>
  <cp:revision>8</cp:revision>
  <dcterms:created xsi:type="dcterms:W3CDTF">2010-05-12T13:01:47Z</dcterms:created>
  <dcterms:modified xsi:type="dcterms:W3CDTF">2025-01-03T20:27:22Z</dcterms:modified>
</cp:coreProperties>
</file>