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57D17C9E-CB6F-924B-A40F-BFDD0EA185E4}">
          <p14:sldIdLst>
            <p14:sldId id="256"/>
            <p14:sldId id="258"/>
            <p14:sldId id="257"/>
            <p14:sldId id="259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06" autoAdjust="0"/>
    <p:restoredTop sz="94632" autoAdjust="0"/>
  </p:normalViewPr>
  <p:slideViewPr>
    <p:cSldViewPr snapToGrid="0" snapToObjects="1">
      <p:cViewPr varScale="1">
        <p:scale>
          <a:sx n="107" d="100"/>
          <a:sy n="107" d="100"/>
        </p:scale>
        <p:origin x="2408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19F52-BFED-2642-91D2-92EFC0A70C42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69E25-B0C8-824A-AB2C-F7B767493B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906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9E25-B0C8-824A-AB2C-F7B767493B6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591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784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00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721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992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33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149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471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552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46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895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859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A1E2B-71AF-EC49-927F-16A48E68A048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E0133-AEFB-DB42-A975-E48FCEF4EC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70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Arial"/>
                <a:cs typeface="Arial"/>
              </a:rPr>
              <a:t>PRÉSENTATION DE L’OPTION SPÉCIFIQUE (OS) LATIN</a:t>
            </a:r>
            <a:endParaRPr lang="fr-FR" dirty="0">
              <a:latin typeface="Arial"/>
              <a:cs typeface="Arial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6074"/>
          </a:xfrm>
        </p:spPr>
        <p:txBody>
          <a:bodyPr/>
          <a:lstStyle/>
          <a:p>
            <a:r>
              <a:rPr lang="fr-FR" dirty="0" smtClean="0">
                <a:latin typeface="Times New Roman"/>
                <a:cs typeface="Times New Roman"/>
              </a:rPr>
              <a:t>Villeneuve, Collège de la Tour-Rouge</a:t>
            </a:r>
            <a:endParaRPr lang="fr-FR" dirty="0">
              <a:latin typeface="Times New Roman"/>
              <a:cs typeface="Times New Roman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753877" y="1209348"/>
            <a:ext cx="3636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 smtClean="0">
                <a:latin typeface="Times New Roman" charset="0"/>
                <a:ea typeface="Times New Roman" charset="0"/>
                <a:cs typeface="Times New Roman" charset="0"/>
              </a:rPr>
              <a:t>Villeneuve, Février - Mars </a:t>
            </a:r>
            <a:r>
              <a:rPr lang="fr-FR" sz="2000" b="1" dirty="0" smtClean="0">
                <a:latin typeface="Times New Roman" charset="0"/>
                <a:ea typeface="Times New Roman" charset="0"/>
                <a:cs typeface="Times New Roman" charset="0"/>
              </a:rPr>
              <a:t>2022</a:t>
            </a:r>
            <a:endParaRPr lang="fr-FR" sz="2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553200" y="17221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8882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971336"/>
            <a:ext cx="8229600" cy="1167576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lang="fr-FR" dirty="0" smtClean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lang="fr-FR" dirty="0" smtClean="0">
                <a:latin typeface="Times New Roman"/>
                <a:cs typeface="Times New Roman"/>
              </a:rPr>
              <a:t> Aux personnes curieuses qui aiment s’interroger sur ce qui touche à l’être humain</a:t>
            </a: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57200" y="4664733"/>
            <a:ext cx="8229600" cy="1167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lang="fr-FR" dirty="0" smtClean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lang="fr-FR" dirty="0" smtClean="0">
                <a:latin typeface="Times New Roman"/>
                <a:cs typeface="Times New Roman"/>
              </a:rPr>
              <a:t> À celles et à ceux qui apprécient la lecture et aiment se laisser aller à rêver !</a:t>
            </a:r>
            <a:endParaRPr lang="fr-FR" dirty="0">
              <a:latin typeface="Times New Roman"/>
              <a:cs typeface="Times New Roman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7200" y="1610699"/>
            <a:ext cx="8229600" cy="1167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lang="fr-FR" dirty="0" smtClean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lang="fr-FR" dirty="0" smtClean="0">
                <a:latin typeface="Times New Roman"/>
                <a:cs typeface="Times New Roman"/>
              </a:rPr>
              <a:t> Aux élèves qui auraient envie de découvrir une branche différente des autres ! </a:t>
            </a:r>
            <a:endParaRPr lang="fr-FR" dirty="0">
              <a:latin typeface="Times New Roman"/>
              <a:cs typeface="Times New Roman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FF0000"/>
                </a:solidFill>
                <a:latin typeface="Arial"/>
                <a:cs typeface="Arial"/>
              </a:rPr>
              <a:t>À qui s’adresse l’OS Latin ?</a:t>
            </a:r>
            <a:endParaRPr lang="fr-FR" sz="40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40396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8185"/>
            <a:ext cx="8229600" cy="677171"/>
          </a:xfrm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rgbClr val="FF0000"/>
                </a:solidFill>
                <a:latin typeface="Arial"/>
                <a:cs typeface="Arial"/>
              </a:rPr>
              <a:t>Que fait-on dans le cadre de l’OS Latin </a:t>
            </a:r>
            <a:r>
              <a:rPr lang="fr-FR" sz="3200" dirty="0" smtClean="0">
                <a:solidFill>
                  <a:srgbClr val="FF0000"/>
                </a:solidFill>
              </a:rPr>
              <a:t>?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20083" y="984233"/>
            <a:ext cx="3839966" cy="721277"/>
          </a:xfrm>
        </p:spPr>
        <p:txBody>
          <a:bodyPr>
            <a:normAutofit/>
          </a:bodyPr>
          <a:lstStyle/>
          <a:p>
            <a:pPr algn="ctr"/>
            <a:r>
              <a:rPr lang="fr-FR" sz="1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1.</a:t>
            </a:r>
            <a:r>
              <a:rPr lang="fr-FR" sz="1800" dirty="0" smtClean="0">
                <a:latin typeface="Times New Roman"/>
                <a:cs typeface="Times New Roman"/>
              </a:rPr>
              <a:t> Apprentissage de la langue latine</a:t>
            </a:r>
          </a:p>
          <a:p>
            <a:pPr marL="0" indent="0" algn="ctr">
              <a:buNone/>
            </a:pPr>
            <a:r>
              <a:rPr lang="fr-FR" sz="1800" dirty="0" smtClean="0">
                <a:latin typeface="Times New Roman"/>
                <a:cs typeface="Times New Roman"/>
              </a:rPr>
              <a:t> (vocabulaire, grammaire, traduction)</a:t>
            </a: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29456" y="5197404"/>
            <a:ext cx="4188431" cy="872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lang="fr-FR" sz="1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. </a:t>
            </a:r>
            <a:r>
              <a:rPr lang="fr-FR" sz="1800" dirty="0" smtClean="0">
                <a:latin typeface="Times New Roman"/>
                <a:cs typeface="Times New Roman"/>
              </a:rPr>
              <a:t>Apprentissage de la culture romaine</a:t>
            </a:r>
          </a:p>
          <a:p>
            <a:pPr marL="0" indent="0" algn="ctr">
              <a:buNone/>
            </a:pPr>
            <a:r>
              <a:rPr lang="fr-FR" sz="1800" dirty="0" smtClean="0">
                <a:latin typeface="Times New Roman"/>
                <a:cs typeface="Times New Roman"/>
              </a:rPr>
              <a:t>(histoire, mythologie, art, société)</a:t>
            </a:r>
            <a:endParaRPr lang="fr-FR" sz="1800" dirty="0">
              <a:latin typeface="Times New Roman"/>
              <a:cs typeface="Times New Roman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5599414" y="5018266"/>
            <a:ext cx="3205538" cy="13947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800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lang="fr-FR" sz="1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lang="fr-FR" sz="3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1800" dirty="0" smtClean="0">
                <a:latin typeface="Times New Roman"/>
                <a:cs typeface="Times New Roman"/>
              </a:rPr>
              <a:t>Étude des liens existants entre la civilisation romaine et notre société moderne (étymologie, études sociales)</a:t>
            </a:r>
            <a:endParaRPr lang="fr-FR" sz="1800" dirty="0">
              <a:latin typeface="Times New Roman"/>
              <a:cs typeface="Times New Roman"/>
            </a:endParaRPr>
          </a:p>
        </p:txBody>
      </p:sp>
      <p:sp>
        <p:nvSpPr>
          <p:cNvPr id="4" name="Triangle 3"/>
          <p:cNvSpPr/>
          <p:nvPr/>
        </p:nvSpPr>
        <p:spPr>
          <a:xfrm>
            <a:off x="2736778" y="1751084"/>
            <a:ext cx="3976098" cy="3267182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0376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 txBox="1">
            <a:spLocks/>
          </p:cNvSpPr>
          <p:nvPr/>
        </p:nvSpPr>
        <p:spPr>
          <a:xfrm>
            <a:off x="457200" y="2656295"/>
            <a:ext cx="8229600" cy="84887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lang="fr-FR" dirty="0" smtClean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lang="fr-FR" dirty="0" smtClean="0">
                <a:latin typeface="Times New Roman"/>
                <a:cs typeface="Times New Roman"/>
              </a:rPr>
              <a:t> Une formation pluridisciplinaire ouverte sur le monde d’aujourd’hui et compatible avec ses exigences </a:t>
            </a:r>
            <a:endParaRPr lang="fr-FR" dirty="0">
              <a:latin typeface="Times New Roman"/>
              <a:cs typeface="Times New Roman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3890253"/>
            <a:ext cx="8229600" cy="116757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 smtClean="0">
                <a:solidFill>
                  <a:srgbClr val="FF0000"/>
                </a:solidFill>
                <a:latin typeface="Times New Roman"/>
                <a:cs typeface="Times New Roman"/>
              </a:rPr>
              <a:t>3.</a:t>
            </a:r>
            <a:r>
              <a:rPr lang="fr-FR" dirty="0" smtClean="0">
                <a:latin typeface="Times New Roman"/>
                <a:cs typeface="Times New Roman"/>
              </a:rPr>
              <a:t> Apprentissage de la rigueur scientifique, de l’esprit critique et de la compréhension de modes de pensées ou d’expressions différents des nôtres  </a:t>
            </a:r>
            <a:endParaRPr lang="fr-FR" dirty="0">
              <a:latin typeface="Times New Roman"/>
              <a:cs typeface="Times New Roman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7200" y="1393315"/>
            <a:ext cx="8229600" cy="1167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7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1.</a:t>
            </a:r>
            <a:r>
              <a:rPr lang="fr-FR" sz="2700" dirty="0" smtClean="0">
                <a:latin typeface="Times New Roman"/>
                <a:cs typeface="Times New Roman"/>
              </a:rPr>
              <a:t> Un soutien et un renforcement de vos compétences pour d’autres disciplines</a:t>
            </a:r>
            <a:endParaRPr lang="fr-FR" sz="2700" dirty="0">
              <a:latin typeface="Times New Roman"/>
              <a:cs typeface="Times New Roman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337562"/>
            <a:ext cx="8229600" cy="814882"/>
          </a:xfrm>
        </p:spPr>
        <p:txBody>
          <a:bodyPr>
            <a:noAutofit/>
          </a:bodyPr>
          <a:lstStyle/>
          <a:p>
            <a:pPr algn="ctr"/>
            <a:r>
              <a:rPr lang="fr-FR" sz="4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Du plaisir !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 smtClean="0">
                <a:solidFill>
                  <a:srgbClr val="FF0000"/>
                </a:solidFill>
                <a:latin typeface="Arial"/>
                <a:cs typeface="Arial"/>
              </a:rPr>
              <a:t>Qu’est-ce que l’OS Latin peut vous offrir ?</a:t>
            </a:r>
            <a:endParaRPr lang="fr-FR" sz="32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44735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arte Heuristique (Mind Map) du Latin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0" r="1440"/>
          <a:stretch/>
        </p:blipFill>
        <p:spPr>
          <a:xfrm>
            <a:off x="52388" y="150813"/>
            <a:ext cx="9039225" cy="6577012"/>
          </a:xfrm>
        </p:spPr>
      </p:pic>
    </p:spTree>
    <p:extLst>
      <p:ext uri="{BB962C8B-B14F-4D97-AF65-F5344CB8AC3E}">
        <p14:creationId xmlns:p14="http://schemas.microsoft.com/office/powerpoint/2010/main" val="19368478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90222"/>
            <a:ext cx="8229600" cy="1030111"/>
          </a:xfrm>
        </p:spPr>
        <p:txBody>
          <a:bodyPr>
            <a:normAutofit fontScale="90000"/>
          </a:bodyPr>
          <a:lstStyle/>
          <a:p>
            <a:r>
              <a:rPr lang="fr-FR" sz="2800" b="1" dirty="0" smtClean="0">
                <a:latin typeface="Arial"/>
                <a:cs typeface="Arial"/>
              </a:rPr>
              <a:t>À votre disposition </a:t>
            </a:r>
            <a:r>
              <a:rPr lang="fr-FR" sz="2800" b="1" dirty="0">
                <a:latin typeface="Arial"/>
                <a:cs typeface="Arial"/>
              </a:rPr>
              <a:t>p</a:t>
            </a:r>
            <a:r>
              <a:rPr lang="fr-FR" sz="2800" b="1" dirty="0" smtClean="0">
                <a:latin typeface="Arial"/>
                <a:cs typeface="Arial"/>
              </a:rPr>
              <a:t>our tout renseignement ou complément d’informations concernant l’OS Latin :</a:t>
            </a:r>
            <a:endParaRPr lang="fr-FR" sz="2800" b="1" dirty="0">
              <a:latin typeface="Arial"/>
              <a:cs typeface="Arial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7222" y="2229557"/>
            <a:ext cx="7380111" cy="2596444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50000"/>
              </a:lnSpc>
            </a:pPr>
            <a:r>
              <a:rPr lang="fr-FR" sz="3600" dirty="0" smtClean="0">
                <a:latin typeface="Times New Roman"/>
                <a:cs typeface="Times New Roman"/>
              </a:rPr>
              <a:t>Marc Gomez</a:t>
            </a:r>
          </a:p>
          <a:p>
            <a:pPr algn="ctr">
              <a:lnSpc>
                <a:spcPct val="150000"/>
              </a:lnSpc>
            </a:pPr>
            <a:r>
              <a:rPr lang="fr-FR" sz="3600" dirty="0" smtClean="0">
                <a:latin typeface="Times New Roman"/>
                <a:cs typeface="Times New Roman"/>
              </a:rPr>
              <a:t>076 / 431.24.44</a:t>
            </a:r>
          </a:p>
          <a:p>
            <a:pPr algn="ctr">
              <a:lnSpc>
                <a:spcPct val="150000"/>
              </a:lnSpc>
            </a:pPr>
            <a:r>
              <a:rPr lang="fr-FR" sz="3600" dirty="0" smtClean="0">
                <a:latin typeface="Times New Roman"/>
                <a:cs typeface="Times New Roman"/>
              </a:rPr>
              <a:t>Enseignant de latin / grec ancien</a:t>
            </a:r>
          </a:p>
          <a:p>
            <a:pPr algn="ctr">
              <a:lnSpc>
                <a:spcPct val="150000"/>
              </a:lnSpc>
            </a:pPr>
            <a:r>
              <a:rPr lang="fr-FR" sz="3600" dirty="0" smtClean="0">
                <a:latin typeface="Times New Roman"/>
                <a:cs typeface="Times New Roman"/>
              </a:rPr>
              <a:t>Villeneuve, Collège de La Tour-Rouge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724829" y="5374887"/>
            <a:ext cx="7961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Pensez à demander l’avis de vos camarades de 9H, 10H ou 11H qui suivent déjà cette option spécifique ! Ils vous renseigneront volontiers.</a:t>
            </a:r>
            <a:endParaRPr lang="fr-FR" b="1" dirty="0">
              <a:solidFill>
                <a:srgbClr val="0070C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45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254</Words>
  <Application>Microsoft Macintosh PowerPoint</Application>
  <PresentationFormat>Présentation à l'écran (4:3)</PresentationFormat>
  <Paragraphs>25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Thème Office</vt:lpstr>
      <vt:lpstr>PRÉSENTATION DE L’OPTION SPÉCIFIQUE (OS) LATIN</vt:lpstr>
      <vt:lpstr>À qui s’adresse l’OS Latin ?</vt:lpstr>
      <vt:lpstr>Que fait-on dans le cadre de l’OS Latin ?</vt:lpstr>
      <vt:lpstr>Qu’est-ce que l’OS Latin peut vous offrir ?</vt:lpstr>
      <vt:lpstr>Présentation PowerPoint</vt:lpstr>
      <vt:lpstr>À votre disposition pour tout renseignement ou complément d’informations concernant l’OS Latin :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DE L’OPTION SPÉCFIQUE LATIN</dc:title>
  <dc:creator>Major MG42</dc:creator>
  <cp:lastModifiedBy>marc.gomez@unil.ch</cp:lastModifiedBy>
  <cp:revision>29</cp:revision>
  <dcterms:created xsi:type="dcterms:W3CDTF">2016-02-27T12:59:24Z</dcterms:created>
  <dcterms:modified xsi:type="dcterms:W3CDTF">2022-02-18T15:00:14Z</dcterms:modified>
</cp:coreProperties>
</file>