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72" r:id="rId7"/>
    <p:sldId id="273" r:id="rId8"/>
    <p:sldId id="258" r:id="rId9"/>
    <p:sldId id="259" r:id="rId10"/>
    <p:sldId id="266" r:id="rId11"/>
    <p:sldId id="267" r:id="rId12"/>
    <p:sldId id="265" r:id="rId13"/>
    <p:sldId id="261" r:id="rId14"/>
    <p:sldId id="262" r:id="rId15"/>
    <p:sldId id="263" r:id="rId16"/>
    <p:sldId id="264" r:id="rId17"/>
    <p:sldId id="268" r:id="rId18"/>
    <p:sldId id="269" r:id="rId19"/>
    <p:sldId id="270" r:id="rId20"/>
    <p:sldId id="274" r:id="rId21"/>
    <p:sldId id="27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37BFE-5641-4330-AA3B-64ED70404D90}" v="68" dt="2026-03-23T20:53:06.335"/>
    <p1510:client id="{861294B2-C5E1-AE9A-2CAC-08D56ECBD570}" v="1" dt="2026-03-24T16:35:33.329"/>
    <p1510:client id="{8D9196AB-EB07-33B6-F094-7A861B126BFA}" v="28" dt="2026-03-24T17:44:32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917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0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0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6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9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6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7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2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7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7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5 pièces de théâtre pour les enfants | BnF Essentiels">
            <a:extLst>
              <a:ext uri="{FF2B5EF4-FFF2-40B4-BE49-F238E27FC236}">
                <a16:creationId xmlns:a16="http://schemas.microsoft.com/office/drawing/2014/main" id="{2505B097-F1DB-8D4C-4D82-4A9D8D3FD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62" r="6298" b="1"/>
          <a:stretch>
            <a:fillRect/>
          </a:stretch>
        </p:blipFill>
        <p:spPr>
          <a:xfrm>
            <a:off x="-427424" y="-963520"/>
            <a:ext cx="13045791" cy="9004671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449" y="1578043"/>
            <a:ext cx="5766815" cy="3307197"/>
          </a:xfrm>
        </p:spPr>
        <p:txBody>
          <a:bodyPr anchor="t">
            <a:normAutofit/>
          </a:bodyPr>
          <a:lstStyle/>
          <a:p>
            <a:r>
              <a:rPr lang="fr-FR" sz="9600" b="1"/>
              <a:t>OCOM Théâtre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body" sz="half" idx="2"/>
          </p:nvPr>
        </p:nvSpPr>
        <p:spPr>
          <a:xfrm>
            <a:off x="1513449" y="4647087"/>
            <a:ext cx="4916892" cy="20647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3200" b="1" dirty="0"/>
              <a:t>Florence </a:t>
            </a:r>
            <a:r>
              <a:rPr lang="fr-FR" sz="3200" b="1" dirty="0" err="1"/>
              <a:t>Isoz</a:t>
            </a:r>
            <a:endParaRPr lang="fr-FR" sz="3200" b="1" dirty="0"/>
          </a:p>
          <a:p>
            <a:r>
              <a:rPr lang="fr-FR" sz="3200" b="1" dirty="0"/>
              <a:t>Anne-Victoire </a:t>
            </a:r>
            <a:r>
              <a:rPr lang="fr-FR" sz="3200" b="1" dirty="0" err="1"/>
              <a:t>Morard</a:t>
            </a:r>
            <a:endParaRPr lang="fr-FR" sz="3200" b="1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DA19329-A944-0CFA-DF41-C3C8ED94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EE29088-4ECF-41D5-AC45-F73CDD310982}" type="datetime1">
              <a:rPr lang="fr-FR"/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8799702-6F83-4DCD-6155-BEF82368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0BB5944-3F63-5ECE-0085-E0671E75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B23C4-AD8C-D5EC-C321-7BCA4BB4C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E2AF6-95AD-2884-FC2E-F3F9D250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FC87E3-87ED-8D95-3293-2C1D2E0C7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pic>
        <p:nvPicPr>
          <p:cNvPr id="7" name="Image 6" descr="Une image contenant meubles, intérieur, habits, sol&#10;&#10;Le contenu généré par l’IA peut être incorrect.">
            <a:extLst>
              <a:ext uri="{FF2B5EF4-FFF2-40B4-BE49-F238E27FC236}">
                <a16:creationId xmlns:a16="http://schemas.microsoft.com/office/drawing/2014/main" id="{4DB076D8-89F8-B3A7-713A-58116417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23" r="-1" b="21166"/>
          <a:stretch>
            <a:fillRect/>
          </a:stretch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EB445D-0BC3-F028-E419-FC7CD9F26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CFB8EF9-B53D-C90A-F1C6-51E7043E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8B870F-C08B-DFA7-9510-334EE138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8" name="Image 7" descr="Une image contenant habits, personne, meubles, homme&#10;&#10;Le contenu généré par l’IA peut être incorrect.">
            <a:extLst>
              <a:ext uri="{FF2B5EF4-FFF2-40B4-BE49-F238E27FC236}">
                <a16:creationId xmlns:a16="http://schemas.microsoft.com/office/drawing/2014/main" id="{20E936F4-11E4-A6E0-15D9-B16E692A72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06" r="-241" b="7463"/>
          <a:stretch>
            <a:fillRect/>
          </a:stretch>
        </p:blipFill>
        <p:spPr>
          <a:xfrm>
            <a:off x="6871358" y="2416098"/>
            <a:ext cx="3866921" cy="381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62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9F23-5FC4-D424-2E6C-0859452C1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56327-8C4E-C167-9282-C4541323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94769A-38FF-BF6E-F9A9-96A941711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pic>
        <p:nvPicPr>
          <p:cNvPr id="7" name="Image 6" descr="Une image contenant meubles, intérieur, habits, sol&#10;&#10;Le contenu généré par l’IA peut être incorrect.">
            <a:extLst>
              <a:ext uri="{FF2B5EF4-FFF2-40B4-BE49-F238E27FC236}">
                <a16:creationId xmlns:a16="http://schemas.microsoft.com/office/drawing/2014/main" id="{23131881-1CD5-5BC8-DE41-A4DCF9AD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23" r="-1" b="21166"/>
          <a:stretch>
            <a:fillRect/>
          </a:stretch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B6B1D7-3BE6-1340-4771-ADB52447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6C919011-B9B5-64D7-EF9D-32AC28F2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2D15D5-F050-C98D-8D78-4CFCCF32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8" name="Image 7" descr="Une image contenant habits, personne, meubles, homme&#10;&#10;Le contenu généré par l’IA peut être incorrect.">
            <a:extLst>
              <a:ext uri="{FF2B5EF4-FFF2-40B4-BE49-F238E27FC236}">
                <a16:creationId xmlns:a16="http://schemas.microsoft.com/office/drawing/2014/main" id="{FADAA751-F2B2-9D9E-4CE9-6A2A695EF5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06" r="-241" b="7463"/>
          <a:stretch>
            <a:fillRect/>
          </a:stretch>
        </p:blipFill>
        <p:spPr>
          <a:xfrm>
            <a:off x="6871358" y="2416098"/>
            <a:ext cx="3866921" cy="3815181"/>
          </a:xfrm>
          <a:prstGeom prst="rect">
            <a:avLst/>
          </a:prstGeom>
        </p:spPr>
      </p:pic>
      <p:pic>
        <p:nvPicPr>
          <p:cNvPr id="5" name="Image 4" descr="Une image contenant habits, personne, intérieur, épée&#10;&#10;Le contenu généré par l’IA peut être incorrect.">
            <a:extLst>
              <a:ext uri="{FF2B5EF4-FFF2-40B4-BE49-F238E27FC236}">
                <a16:creationId xmlns:a16="http://schemas.microsoft.com/office/drawing/2014/main" id="{1FE02E6E-ED8B-901D-970C-9805918E07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263" r="-2439" b="8161"/>
          <a:stretch>
            <a:fillRect/>
          </a:stretch>
        </p:blipFill>
        <p:spPr>
          <a:xfrm>
            <a:off x="6536822" y="2118732"/>
            <a:ext cx="4741590" cy="4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1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298AB-2698-ECE9-7408-F6B95FD41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3E48FE-F214-31A7-F13C-C97F6092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E91743-0B00-D4B1-3E57-8266D1023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pic>
        <p:nvPicPr>
          <p:cNvPr id="7" name="Image 6" descr="Une image contenant meubles, intérieur, habits, sol&#10;&#10;Le contenu généré par l’IA peut être incorrect.">
            <a:extLst>
              <a:ext uri="{FF2B5EF4-FFF2-40B4-BE49-F238E27FC236}">
                <a16:creationId xmlns:a16="http://schemas.microsoft.com/office/drawing/2014/main" id="{FEB181D1-8EB2-7A39-BDEC-757F5B77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23" r="-1" b="21166"/>
          <a:stretch>
            <a:fillRect/>
          </a:stretch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6202C4-C23A-49A8-98C3-539434DB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581CE16-D2A7-BB96-AA52-02241D28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3AB2AF-370F-5963-7B53-79AEC232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8" name="Image 7" descr="Une image contenant habits, personne, meubles, homme&#10;&#10;Le contenu généré par l’IA peut être incorrect.">
            <a:extLst>
              <a:ext uri="{FF2B5EF4-FFF2-40B4-BE49-F238E27FC236}">
                <a16:creationId xmlns:a16="http://schemas.microsoft.com/office/drawing/2014/main" id="{059BB201-9831-E587-B7DE-B16F4EA5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06" r="-241" b="7463"/>
          <a:stretch>
            <a:fillRect/>
          </a:stretch>
        </p:blipFill>
        <p:spPr>
          <a:xfrm>
            <a:off x="6871358" y="2416098"/>
            <a:ext cx="3866921" cy="3815181"/>
          </a:xfrm>
          <a:prstGeom prst="rect">
            <a:avLst/>
          </a:prstGeom>
        </p:spPr>
      </p:pic>
      <p:pic>
        <p:nvPicPr>
          <p:cNvPr id="5" name="Image 4" descr="Une image contenant habits, personne, intérieur, épée&#10;&#10;Le contenu généré par l’IA peut être incorrect.">
            <a:extLst>
              <a:ext uri="{FF2B5EF4-FFF2-40B4-BE49-F238E27FC236}">
                <a16:creationId xmlns:a16="http://schemas.microsoft.com/office/drawing/2014/main" id="{81852B05-35E3-A042-4FEB-D3CA06A41C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263" r="-2439" b="8161"/>
          <a:stretch>
            <a:fillRect/>
          </a:stretch>
        </p:blipFill>
        <p:spPr>
          <a:xfrm>
            <a:off x="6536822" y="2118732"/>
            <a:ext cx="4741590" cy="4408371"/>
          </a:xfrm>
          <a:prstGeom prst="rect">
            <a:avLst/>
          </a:prstGeom>
        </p:spPr>
      </p:pic>
      <p:pic>
        <p:nvPicPr>
          <p:cNvPr id="9" name="Image 8" descr="Une image contenant habits, personne, chaussures, sol&#10;&#10;Le contenu généré par l’IA peut être incorrect.">
            <a:extLst>
              <a:ext uri="{FF2B5EF4-FFF2-40B4-BE49-F238E27FC236}">
                <a16:creationId xmlns:a16="http://schemas.microsoft.com/office/drawing/2014/main" id="{DD2B75DD-AC3E-7FFB-2B7E-58AD375E8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616" y="1152293"/>
            <a:ext cx="4177061" cy="55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74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2CA78-1968-78C1-CB13-927025933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9A6BE-99CB-1A4D-EE60-40C570B3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27A9E2-E277-F7A4-A7E0-8DC962F8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pic>
        <p:nvPicPr>
          <p:cNvPr id="7" name="Image 6" descr="Une image contenant meubles, intérieur, habits, sol&#10;&#10;Le contenu généré par l’IA peut être incorrect.">
            <a:extLst>
              <a:ext uri="{FF2B5EF4-FFF2-40B4-BE49-F238E27FC236}">
                <a16:creationId xmlns:a16="http://schemas.microsoft.com/office/drawing/2014/main" id="{EFA64469-7685-6E70-40BA-CD6EEF65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23" r="-1" b="21166"/>
          <a:stretch>
            <a:fillRect/>
          </a:stretch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C0B0C2-6CE0-8E2D-FF73-E7D8A212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4BB3AC9-9869-4321-0DCC-AD6F0F84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57B258-B582-8C84-2295-CA6F96E7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8" name="Image 7" descr="Une image contenant habits, personne, meubles, homme&#10;&#10;Le contenu généré par l’IA peut être incorrect.">
            <a:extLst>
              <a:ext uri="{FF2B5EF4-FFF2-40B4-BE49-F238E27FC236}">
                <a16:creationId xmlns:a16="http://schemas.microsoft.com/office/drawing/2014/main" id="{041E3F5F-A00B-847E-7984-33D107D24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906" r="-241" b="7463"/>
          <a:stretch>
            <a:fillRect/>
          </a:stretch>
        </p:blipFill>
        <p:spPr>
          <a:xfrm>
            <a:off x="6871358" y="2416098"/>
            <a:ext cx="3866921" cy="3815181"/>
          </a:xfrm>
          <a:prstGeom prst="rect">
            <a:avLst/>
          </a:prstGeom>
        </p:spPr>
      </p:pic>
      <p:pic>
        <p:nvPicPr>
          <p:cNvPr id="5" name="Image 4" descr="Une image contenant habits, personne, intérieur, épée&#10;&#10;Le contenu généré par l’IA peut être incorrect.">
            <a:extLst>
              <a:ext uri="{FF2B5EF4-FFF2-40B4-BE49-F238E27FC236}">
                <a16:creationId xmlns:a16="http://schemas.microsoft.com/office/drawing/2014/main" id="{78BA03EB-1783-0899-00EF-9238639D91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263" r="-2439" b="8161"/>
          <a:stretch>
            <a:fillRect/>
          </a:stretch>
        </p:blipFill>
        <p:spPr>
          <a:xfrm>
            <a:off x="6536822" y="2118732"/>
            <a:ext cx="4741590" cy="4408371"/>
          </a:xfrm>
          <a:prstGeom prst="rect">
            <a:avLst/>
          </a:prstGeom>
        </p:spPr>
      </p:pic>
      <p:pic>
        <p:nvPicPr>
          <p:cNvPr id="9" name="Image 8" descr="Une image contenant habits, personne, chaussures, sol&#10;&#10;Le contenu généré par l’IA peut être incorrect.">
            <a:extLst>
              <a:ext uri="{FF2B5EF4-FFF2-40B4-BE49-F238E27FC236}">
                <a16:creationId xmlns:a16="http://schemas.microsoft.com/office/drawing/2014/main" id="{F6F18DDD-010A-E388-EA64-EB77AB996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616" y="1152293"/>
            <a:ext cx="4177061" cy="5566318"/>
          </a:xfrm>
          <a:prstGeom prst="rect">
            <a:avLst/>
          </a:prstGeom>
        </p:spPr>
      </p:pic>
      <p:pic>
        <p:nvPicPr>
          <p:cNvPr id="10" name="Image 9" descr="Une image contenant plein air, ciel, personne, habits&#10;&#10;Le contenu généré par l’IA peut être incorrect.">
            <a:extLst>
              <a:ext uri="{FF2B5EF4-FFF2-40B4-BE49-F238E27FC236}">
                <a16:creationId xmlns:a16="http://schemas.microsoft.com/office/drawing/2014/main" id="{1B6BF9B7-5797-7FA7-DEDE-B1D380A2B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349" y="2118731"/>
            <a:ext cx="5952618" cy="44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DDBD-3B39-0AD9-3B3D-EC448A20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A5CDB-735F-F812-5B12-19F57F2F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898BB3-E536-CA80-3947-1BADB5616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1686" y="4584732"/>
            <a:ext cx="7014583" cy="14305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r-FR">
                <a:latin typeface="Biome"/>
                <a:cs typeface="Biome"/>
              </a:rPr>
              <a:t>Travail en commun sur la mise en scène et les costumes : les élèves sont mis à contribution, tous leurs avis sont pris en compte et cela se fait progressivement...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FF5A92-398C-25EA-1D5B-98F0B7E1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0FB22A0-5093-7C47-412A-D6ED5F72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87547-C936-F650-527D-E02DC1F2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11" name="Image 10" descr="Carnaval : où trouver masques et costumes ? - Monthey blog">
            <a:extLst>
              <a:ext uri="{FF2B5EF4-FFF2-40B4-BE49-F238E27FC236}">
                <a16:creationId xmlns:a16="http://schemas.microsoft.com/office/drawing/2014/main" id="{10AEBA6F-48E3-32DC-927C-BC29F50D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871" y="1712259"/>
            <a:ext cx="5148729" cy="2559423"/>
          </a:xfrm>
          <a:prstGeom prst="rect">
            <a:avLst/>
          </a:prstGeom>
        </p:spPr>
      </p:pic>
      <p:pic>
        <p:nvPicPr>
          <p:cNvPr id="13" name="Image 12" descr="Une image contenant habits, mur, intérieur, personne&#10;&#10;Le contenu généré par l’IA peut être incorrect.">
            <a:extLst>
              <a:ext uri="{FF2B5EF4-FFF2-40B4-BE49-F238E27FC236}">
                <a16:creationId xmlns:a16="http://schemas.microsoft.com/office/drawing/2014/main" id="{9D35DB22-240A-8433-B222-10C27F8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1" y="1725706"/>
            <a:ext cx="3318324" cy="44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1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6EE4BE-7E39-DDF9-2738-5B772F77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Objectif examen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5D2719-9CC4-5003-0D5B-A2E390F56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r-CH" dirty="0">
                <a:latin typeface="Biome"/>
                <a:cs typeface="Biome"/>
              </a:rPr>
              <a:t>L'examen se prépare tout au long du deuxième semestre de la 11ème : Il se concentre sur le choix d'une scène à présenter dans un dossier puis sur scène.</a:t>
            </a:r>
            <a:br>
              <a:rPr lang="fr-CH" dirty="0">
                <a:latin typeface="Biome"/>
                <a:cs typeface="Biome"/>
              </a:rPr>
            </a:br>
            <a:br>
              <a:rPr lang="fr-CH" dirty="0">
                <a:latin typeface="Biome"/>
                <a:cs typeface="Biome"/>
              </a:rPr>
            </a:br>
            <a:r>
              <a:rPr lang="fr-CH" b="1" dirty="0">
                <a:latin typeface="Biome"/>
                <a:cs typeface="Biome"/>
              </a:rPr>
              <a:t>Dossier</a:t>
            </a:r>
            <a:br>
              <a:rPr lang="fr-CH" dirty="0">
                <a:latin typeface="Biome"/>
                <a:cs typeface="Biome"/>
              </a:rPr>
            </a:br>
            <a:r>
              <a:rPr lang="fr-CH" dirty="0">
                <a:latin typeface="Biome"/>
                <a:cs typeface="Biome"/>
              </a:rPr>
              <a:t>Partie théorie : présentation de l'auteur, de la pièce.</a:t>
            </a:r>
            <a:br>
              <a:rPr lang="fr-CH" dirty="0">
                <a:latin typeface="Biome"/>
                <a:cs typeface="Biome"/>
              </a:rPr>
            </a:br>
            <a:r>
              <a:rPr lang="fr-CH" dirty="0">
                <a:latin typeface="Biome"/>
                <a:cs typeface="Biome"/>
              </a:rPr>
              <a:t>Partie mise en scène : choix des accessoires, des costumes et de la mise en </a:t>
            </a:r>
            <a:r>
              <a:rPr lang="fr-CH">
                <a:latin typeface="Biome"/>
                <a:cs typeface="Biome"/>
              </a:rPr>
              <a:t>scène.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A72B20-2017-FECA-41A1-16C1D132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FCA4B20-E49E-47A9-A174-4847534B7183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4922DA6-02D1-2209-6886-14E94E63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1189B2-31FF-3A67-581F-3052FCAB1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6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BD8D6-0D88-C0E5-EBB6-EB463524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39C413-6E6C-86CB-2A0B-CB750D29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Objectif examen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232C32-67AB-CBBA-47C1-D2C662D94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r-CH" dirty="0">
                <a:latin typeface="Biome"/>
                <a:cs typeface="Biome"/>
              </a:rPr>
              <a:t>L'examen se prépare tout au long du deuxième semestre de la 11ème : Il se concentre sur le choix d'une scène à </a:t>
            </a:r>
            <a:r>
              <a:rPr lang="fr-CH">
                <a:latin typeface="Biome"/>
                <a:cs typeface="Biome"/>
              </a:rPr>
              <a:t>présenter dans un dossier puis sur scène.</a:t>
            </a:r>
            <a:br>
              <a:rPr lang="fr-CH" dirty="0">
                <a:latin typeface="Biome"/>
                <a:cs typeface="Biome"/>
              </a:rPr>
            </a:br>
            <a:br>
              <a:rPr lang="fr-CH" dirty="0">
                <a:latin typeface="Biome"/>
                <a:cs typeface="Biome"/>
              </a:rPr>
            </a:br>
            <a:r>
              <a:rPr lang="fr-CH" b="1">
                <a:latin typeface="Biome"/>
                <a:cs typeface="Biome"/>
              </a:rPr>
              <a:t>Oral</a:t>
            </a:r>
            <a:br>
              <a:rPr lang="fr-CH" dirty="0">
                <a:latin typeface="Biome"/>
                <a:cs typeface="Biome"/>
              </a:rPr>
            </a:br>
            <a:r>
              <a:rPr lang="fr-CH">
                <a:latin typeface="Biome"/>
                <a:cs typeface="Biome"/>
              </a:rPr>
              <a:t>Théâtre de l'Odéon</a:t>
            </a:r>
            <a:br>
              <a:rPr lang="fr-CH" dirty="0">
                <a:latin typeface="Biome"/>
                <a:cs typeface="Biome"/>
              </a:rPr>
            </a:br>
            <a:r>
              <a:rPr lang="fr-CH">
                <a:latin typeface="Biome"/>
                <a:cs typeface="Biome"/>
              </a:rPr>
              <a:t>Jouer la scène (par binôme) et discussion autour du dossier qui a été fait.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8A25E8-BB5B-916A-F7E9-A608569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FCA4B20-E49E-47A9-A174-4847534B7183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AA6314A-6DED-96E5-95A1-B605AA63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FDC150-1187-7E8E-45C2-A095A5C6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6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3570B-30EB-6C44-7B10-4F055D5D4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51D403-29FB-E041-DCA2-C132D7D5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Objectif examen</a:t>
            </a:r>
          </a:p>
        </p:txBody>
      </p:sp>
      <p:pic>
        <p:nvPicPr>
          <p:cNvPr id="3" name="Espace réservé du contenu 2" descr="Café-Théâtre de l'Odéon - L'Agenda">
            <a:extLst>
              <a:ext uri="{FF2B5EF4-FFF2-40B4-BE49-F238E27FC236}">
                <a16:creationId xmlns:a16="http://schemas.microsoft.com/office/drawing/2014/main" id="{FC8982E5-7696-552B-1C37-9B8E481A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231" y="2780012"/>
            <a:ext cx="4772179" cy="3176528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8A86FB-728B-15D1-B5C0-EB8D11FA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FCA4B20-E49E-47A9-A174-4847534B7183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F02F4E9-BBD4-5339-4856-872143BF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3D22CB-E88D-DAC7-5CCD-E8D27BEE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6" name="Image 5" descr="Café-Théâtre de l'Odéon - Montreux Riviera">
            <a:extLst>
              <a:ext uri="{FF2B5EF4-FFF2-40B4-BE49-F238E27FC236}">
                <a16:creationId xmlns:a16="http://schemas.microsoft.com/office/drawing/2014/main" id="{47CC8A75-986C-B6D4-65BD-70AB2FEA6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949" y="2602301"/>
            <a:ext cx="5070592" cy="33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13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FE17F-CCB2-FCFB-5AAD-64D53B928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30BB8-1931-2071-B894-04813357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La parole à Ethan et Arthur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024244-6D47-EA2C-3568-A8D15B2D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FCA4B20-E49E-47A9-A174-4847534B7183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561721-ADF1-922C-FEF9-74FCFCAC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49F4F4-132A-BAAA-B931-1E1A73C2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3" name="Ethan Arthur">
            <a:hlinkClick r:id="" action="ppaction://media"/>
            <a:extLst>
              <a:ext uri="{FF2B5EF4-FFF2-40B4-BE49-F238E27FC236}">
                <a16:creationId xmlns:a16="http://schemas.microsoft.com/office/drawing/2014/main" id="{BF16F9F8-4005-CF2E-9AC4-0D3A1FD0F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1298" y="1717287"/>
            <a:ext cx="8173844" cy="45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49575-5727-3BF4-F5EC-C070342C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Britannic Bold"/>
              </a:rPr>
              <a:t>Buts généraux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472FE1-F985-6D32-C292-0DF5CE550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r-FR" dirty="0">
                <a:latin typeface="Biome"/>
                <a:cs typeface="Biome"/>
              </a:rPr>
              <a:t>Culture </a:t>
            </a:r>
            <a:r>
              <a:rPr lang="fr-FR">
                <a:latin typeface="Biome"/>
                <a:cs typeface="Biome"/>
              </a:rPr>
              <a:t>générale</a:t>
            </a:r>
            <a:endParaRPr lang="fr-FR" dirty="0">
              <a:latin typeface="Biome"/>
              <a:cs typeface="Biome"/>
            </a:endParaRPr>
          </a:p>
          <a:p>
            <a:r>
              <a:rPr lang="fr-FR">
                <a:latin typeface="Biome"/>
                <a:cs typeface="Biome"/>
              </a:rPr>
              <a:t>Expression orale</a:t>
            </a:r>
          </a:p>
          <a:p>
            <a:r>
              <a:rPr lang="fr-FR">
                <a:latin typeface="Biome"/>
                <a:cs typeface="Biome"/>
              </a:rPr>
              <a:t>Confiance en soi</a:t>
            </a:r>
          </a:p>
          <a:p>
            <a:r>
              <a:rPr lang="fr-FR">
                <a:latin typeface="Biome"/>
                <a:cs typeface="Biome"/>
              </a:rPr>
              <a:t>Ecoute</a:t>
            </a:r>
            <a:endParaRPr lang="fr-FR" dirty="0">
              <a:latin typeface="Biome"/>
              <a:cs typeface="Biome"/>
            </a:endParaRPr>
          </a:p>
          <a:p>
            <a:r>
              <a:rPr lang="fr-FR" dirty="0">
                <a:latin typeface="Biome"/>
                <a:cs typeface="Biome"/>
              </a:rPr>
              <a:t>Improv</a:t>
            </a:r>
            <a:r>
              <a:rPr lang="fr-FR">
                <a:latin typeface="Biome"/>
                <a:cs typeface="Biome"/>
              </a:rPr>
              <a:t>isation</a:t>
            </a:r>
          </a:p>
          <a:p>
            <a:r>
              <a:rPr lang="fr-FR">
                <a:latin typeface="Biome"/>
                <a:cs typeface="Biome"/>
              </a:rPr>
              <a:t>Développement du côté artistique</a:t>
            </a:r>
            <a:endParaRPr lang="fr-FR" dirty="0">
              <a:latin typeface="Biome"/>
              <a:cs typeface="Biome"/>
            </a:endParaRPr>
          </a:p>
          <a:p>
            <a:r>
              <a:rPr lang="fr-FR" dirty="0">
                <a:latin typeface="Biome"/>
                <a:cs typeface="Biome"/>
              </a:rPr>
              <a:t>Lieux </a:t>
            </a:r>
            <a:r>
              <a:rPr lang="fr-FR">
                <a:latin typeface="Biome"/>
                <a:cs typeface="Biome"/>
              </a:rPr>
              <a:t>culturels</a:t>
            </a:r>
            <a:endParaRPr lang="fr-FR" dirty="0">
              <a:latin typeface="Biome"/>
              <a:cs typeface="Biome"/>
            </a:endParaRPr>
          </a:p>
          <a:p>
            <a:r>
              <a:rPr lang="fr-FR" dirty="0">
                <a:latin typeface="Biome"/>
                <a:cs typeface="Biome"/>
              </a:rPr>
              <a:t>Visites et ren</a:t>
            </a:r>
            <a:r>
              <a:rPr lang="fr-FR">
                <a:latin typeface="Biome"/>
                <a:cs typeface="Biome"/>
              </a:rPr>
              <a:t>contres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D80235-6CED-48A1-F4B5-8E1E5136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3A1A-211C-44F5-ADB3-BFCAEE809EE9}" type="datetime1">
              <a:t>30/03/2026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619BB3-9E36-1057-118A-91B04A137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B5FF58-E495-39F1-6758-287C3F34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1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283D2-B2C1-61EA-36D0-675919F6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D5E48-0A23-35A1-365E-516AA33E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Britannic Bold"/>
              </a:rPr>
              <a:t>Pour qui ?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457C1F-FECB-2BAB-A984-5DE26B76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b="1">
                <a:ea typeface="+mn-lt"/>
                <a:cs typeface="+mn-lt"/>
              </a:rPr>
              <a:t>Peu importe si ...</a:t>
            </a:r>
            <a:endParaRPr lang="fr-FR">
              <a:latin typeface="Biome"/>
              <a:cs typeface="Biome"/>
            </a:endParaRPr>
          </a:p>
          <a:p>
            <a:pPr marL="0" indent="0">
              <a:buNone/>
            </a:pPr>
            <a:r>
              <a:rPr lang="fr-FR">
                <a:ea typeface="+mn-lt"/>
                <a:cs typeface="+mn-lt"/>
              </a:rPr>
              <a:t>… je ne suis pas un bon élève...</a:t>
            </a:r>
            <a:endParaRPr lang="fr-FR"/>
          </a:p>
          <a:p>
            <a:pPr marL="0" indent="0">
              <a:buNone/>
            </a:pPr>
            <a:r>
              <a:rPr lang="fr-FR">
                <a:ea typeface="+mn-lt"/>
                <a:cs typeface="+mn-lt"/>
              </a:rPr>
              <a:t>… je n'ai pas confiance en moi...</a:t>
            </a:r>
            <a:endParaRPr lang="fr-FR"/>
          </a:p>
          <a:p>
            <a:pPr marL="0" indent="0">
              <a:buNone/>
            </a:pPr>
            <a:r>
              <a:rPr lang="fr-FR">
                <a:ea typeface="+mn-lt"/>
                <a:cs typeface="+mn-lt"/>
              </a:rPr>
              <a:t>… je n'ai jamais fait de théâtre avant...</a:t>
            </a:r>
            <a:endParaRPr lang="fr-FR"/>
          </a:p>
          <a:p>
            <a:pPr marL="0" indent="0">
              <a:buNone/>
            </a:pPr>
            <a:r>
              <a:rPr lang="fr-FR">
                <a:ea typeface="+mn-lt"/>
                <a:cs typeface="+mn-lt"/>
              </a:rPr>
              <a:t>… j'ai peur à l'idée de me retrouver devant un public...</a:t>
            </a:r>
            <a:endParaRPr lang="fr-FR"/>
          </a:p>
          <a:p>
            <a:pPr marL="0" indent="0">
              <a:buNone/>
            </a:pPr>
            <a:r>
              <a:rPr lang="fr-FR">
                <a:latin typeface="Avenir Next LT Pro"/>
                <a:cs typeface="Biome"/>
              </a:rPr>
              <a:t>… je ne sais pas si je vais réussir à apprendre un texte...</a:t>
            </a:r>
            <a:endParaRPr lang="fr-FR" dirty="0">
              <a:latin typeface="Avenir Next LT Pro"/>
              <a:cs typeface="Biome"/>
            </a:endParaRPr>
          </a:p>
          <a:p>
            <a:endParaRPr lang="fr-FR" dirty="0">
              <a:latin typeface="Biome"/>
              <a:cs typeface="Biome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26DF91-9742-EC5C-DF39-B31E30FB2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3A1A-211C-44F5-ADB3-BFCAEE809EE9}" type="datetime1">
              <a:t>30/03/2026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403C73-B2F4-A6E1-92A2-1E5A7874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E1769A-F816-A781-A4BB-F8532614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9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5EA86-C205-480B-07B2-38164D6F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06F9A-4891-6734-BD71-360375ED6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Britannic Bold"/>
              </a:rPr>
              <a:t>Pour qui ?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3AEFF9-39E2-EE28-A0EE-CF336BCE7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b="1">
                <a:ea typeface="+mn-lt"/>
                <a:cs typeface="+mn-lt"/>
              </a:rPr>
              <a:t>Ce qui compte, c'est ...</a:t>
            </a:r>
            <a:endParaRPr lang="fr-FR" dirty="0">
              <a:latin typeface="Biome"/>
              <a:ea typeface="+mn-lt"/>
              <a:cs typeface="Biome"/>
            </a:endParaRPr>
          </a:p>
          <a:p>
            <a:pPr>
              <a:buNone/>
            </a:pPr>
            <a:r>
              <a:rPr lang="fr-FR">
                <a:ea typeface="+mn-lt"/>
                <a:cs typeface="+mn-lt"/>
              </a:rPr>
              <a:t>... je veux m'investir à 100% dans un projet de théâtre !</a:t>
            </a:r>
            <a:endParaRPr lang="fr-FR"/>
          </a:p>
          <a:p>
            <a:pPr>
              <a:buNone/>
            </a:pPr>
            <a:r>
              <a:rPr lang="fr-FR">
                <a:ea typeface="+mn-lt"/>
                <a:cs typeface="+mn-lt"/>
              </a:rPr>
              <a:t>... je veux m’exprimer d’une autre manière !</a:t>
            </a:r>
            <a:endParaRPr lang="fr-FR"/>
          </a:p>
          <a:p>
            <a:pPr>
              <a:buNone/>
            </a:pPr>
            <a:r>
              <a:rPr lang="fr-FR">
                <a:ea typeface="+mn-lt"/>
                <a:cs typeface="+mn-lt"/>
              </a:rPr>
              <a:t>... je veux de me dépasser en montant sur scène !</a:t>
            </a:r>
            <a:endParaRPr lang="fr-FR"/>
          </a:p>
          <a:p>
            <a:pPr>
              <a:buNone/>
            </a:pPr>
            <a:r>
              <a:rPr lang="fr-FR">
                <a:ea typeface="+mn-lt"/>
                <a:cs typeface="+mn-lt"/>
              </a:rPr>
              <a:t>... je veux découvrir tous les métiers liés au théâtre !</a:t>
            </a:r>
            <a:endParaRPr lang="fr-FR"/>
          </a:p>
          <a:p>
            <a:pPr>
              <a:buNone/>
            </a:pPr>
            <a:r>
              <a:rPr lang="fr-FR">
                <a:ea typeface="+mn-lt"/>
                <a:cs typeface="+mn-lt"/>
              </a:rPr>
              <a:t>... j’aime me glisser dans un rôle !</a:t>
            </a:r>
            <a:endParaRPr lang="fr-FR"/>
          </a:p>
          <a:p>
            <a:pPr marL="0" indent="0">
              <a:buNone/>
            </a:pPr>
            <a:endParaRPr lang="fr-FR" dirty="0">
              <a:latin typeface="Avenir Next LT Pro"/>
              <a:cs typeface="Biome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9BAE8-C884-D55A-DFBE-F6CBC4262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3A1A-211C-44F5-ADB3-BFCAEE809EE9}" type="datetime1">
              <a:t>30/03/2026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5223C5-11C4-6A49-D418-184BE213F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B776AD-F277-080A-721B-D5298B84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39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43AF7F-55CE-1A6C-C4C2-8573888D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Britannic Bold"/>
              </a:rPr>
              <a:t>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2B9445-0C3C-7A2C-51BA-B107D3E5F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5491540" cy="36941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r-FR">
                <a:latin typeface="Biome"/>
                <a:cs typeface="Biome"/>
              </a:rPr>
              <a:t>Histoire du théâtre</a:t>
            </a:r>
          </a:p>
          <a:p>
            <a:r>
              <a:rPr lang="fr-FR">
                <a:latin typeface="Biome"/>
                <a:cs typeface="Biome"/>
              </a:rPr>
              <a:t>Découverte de la comédie et de la tragédie</a:t>
            </a:r>
          </a:p>
          <a:p>
            <a:r>
              <a:rPr lang="fr-FR">
                <a:latin typeface="Biome"/>
                <a:cs typeface="Biome"/>
              </a:rPr>
              <a:t>Découverte des métiers du théâtre (comédiens ou technique)</a:t>
            </a:r>
          </a:p>
          <a:p>
            <a:r>
              <a:rPr lang="fr-FR">
                <a:latin typeface="Biome"/>
                <a:cs typeface="Biome"/>
              </a:rPr>
              <a:t>Apprendre à mettre en scène un spectacle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9E87A9-63E7-EF12-FA78-962D65CE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1C2C-376A-42A0-934F-1980E22D7A6D}" type="datetime1">
              <a:rPr lang="fr-FR"/>
              <a:t>30/03/2026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8A5E98-01F9-45B2-8C50-F163B50E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14DB41-67C8-6475-39FD-EAC43F4E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5</a:t>
            </a:fld>
            <a:endParaRPr lang="en-US" dirty="0"/>
          </a:p>
        </p:txBody>
      </p:sp>
      <p:pic>
        <p:nvPicPr>
          <p:cNvPr id="9" name="Image 8" descr="Une image contenant habits, véhicule, voiture, personne&#10;&#10;Le contenu généré par l’IA peut être incorrect.">
            <a:extLst>
              <a:ext uri="{FF2B5EF4-FFF2-40B4-BE49-F238E27FC236}">
                <a16:creationId xmlns:a16="http://schemas.microsoft.com/office/drawing/2014/main" id="{81936992-12B6-5ED4-8683-946B1CBB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687" y="549519"/>
            <a:ext cx="5019337" cy="55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9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1492D-7342-D846-07AB-47C06B61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B72453-0A85-D339-5FDF-BDA450FEB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B268E5-398A-C685-0775-53654706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F742E71-FEC5-405D-F07D-D4A9FF34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AF8D7A-4B0C-D760-A946-CF064475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8" name="Image 7" descr="Une image contenant texte, affiche, graphisme, menu&#10;&#10;Le contenu généré par l’IA peut être incorrect.">
            <a:extLst>
              <a:ext uri="{FF2B5EF4-FFF2-40B4-BE49-F238E27FC236}">
                <a16:creationId xmlns:a16="http://schemas.microsoft.com/office/drawing/2014/main" id="{B883088A-1BE5-09FD-5169-94A0AF6C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32" y="881529"/>
            <a:ext cx="3618478" cy="51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7B5C5-B5A6-72FF-2250-53B946DA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77E1A-871C-58DC-1519-B2F00D376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9BC7A8-1129-7471-C2C1-F35B217B8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03487E-1236-18A5-0A33-D9C2AA6C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C0811BB-883F-998D-E292-250D1614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652655-2D02-745E-C290-6F41BFE9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8" name="Image 7" descr="Une image contenant texte, affiche, graphisme, menu&#10;&#10;Le contenu généré par l’IA peut être incorrect.">
            <a:extLst>
              <a:ext uri="{FF2B5EF4-FFF2-40B4-BE49-F238E27FC236}">
                <a16:creationId xmlns:a16="http://schemas.microsoft.com/office/drawing/2014/main" id="{8C288F9C-D738-13E9-6BB9-CD6366EF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32" y="881529"/>
            <a:ext cx="3618478" cy="5102412"/>
          </a:xfrm>
          <a:prstGeom prst="rect">
            <a:avLst/>
          </a:prstGeom>
        </p:spPr>
      </p:pic>
      <p:pic>
        <p:nvPicPr>
          <p:cNvPr id="13" name="Image 12" descr="Une image contenant texte, habits, affiche, livre&#10;&#10;Le contenu généré par l’IA peut être incorrect.">
            <a:extLst>
              <a:ext uri="{FF2B5EF4-FFF2-40B4-BE49-F238E27FC236}">
                <a16:creationId xmlns:a16="http://schemas.microsoft.com/office/drawing/2014/main" id="{288B4476-8EB7-548D-6250-AC86506D3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703" y="799352"/>
            <a:ext cx="3742005" cy="52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1492D-7342-D846-07AB-47C06B61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B72453-0A85-D339-5FDF-BDA450FEB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B268E5-398A-C685-0775-53654706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F742E71-FEC5-405D-F07D-D4A9FF34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AF8D7A-4B0C-D760-A946-CF064475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8" name="Image 7" descr="Une image contenant texte, affiche, graphisme, menu&#10;&#10;Le contenu généré par l’IA peut être incorrect.">
            <a:extLst>
              <a:ext uri="{FF2B5EF4-FFF2-40B4-BE49-F238E27FC236}">
                <a16:creationId xmlns:a16="http://schemas.microsoft.com/office/drawing/2014/main" id="{B883088A-1BE5-09FD-5169-94A0AF6C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32" y="881529"/>
            <a:ext cx="3618478" cy="5102412"/>
          </a:xfrm>
          <a:prstGeom prst="rect">
            <a:avLst/>
          </a:prstGeom>
        </p:spPr>
      </p:pic>
      <p:pic>
        <p:nvPicPr>
          <p:cNvPr id="13" name="Image 12" descr="Une image contenant texte, habits, affiche, livre&#10;&#10;Le contenu généré par l’IA peut être incorrect.">
            <a:extLst>
              <a:ext uri="{FF2B5EF4-FFF2-40B4-BE49-F238E27FC236}">
                <a16:creationId xmlns:a16="http://schemas.microsoft.com/office/drawing/2014/main" id="{098D5F47-4C10-71FE-B10B-83B3FFB6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703" y="799352"/>
            <a:ext cx="3742005" cy="5266765"/>
          </a:xfrm>
          <a:prstGeom prst="rect">
            <a:avLst/>
          </a:prstGeom>
        </p:spPr>
      </p:pic>
      <p:pic>
        <p:nvPicPr>
          <p:cNvPr id="14" name="Image 13" descr="Une image contenant texte, affiche, Couverture de livre, Prospectus&#10;&#10;Le contenu généré par l’IA peut être incorrect.">
            <a:extLst>
              <a:ext uri="{FF2B5EF4-FFF2-40B4-BE49-F238E27FC236}">
                <a16:creationId xmlns:a16="http://schemas.microsoft.com/office/drawing/2014/main" id="{6227991F-3B0F-0142-E674-B501D11C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758" y="799352"/>
            <a:ext cx="3782426" cy="548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12FA-9DF0-B00B-6367-73091E316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70285-53EC-1637-C86C-968638BC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fr-FR" b="1">
                <a:latin typeface="Britannic Bold"/>
              </a:rPr>
              <a:t>Spectacle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9838A1-4778-1BB8-55A3-95B14562A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Biome"/>
                <a:cs typeface="Biome"/>
              </a:rPr>
              <a:t>Tous les ans : un nouveau spectacle !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Collaboration avec les deux chœurs et l'orchestre</a:t>
            </a:r>
            <a:br>
              <a:rPr lang="fr-FR" dirty="0">
                <a:latin typeface="Biome"/>
                <a:cs typeface="Biome"/>
              </a:rPr>
            </a:br>
            <a:r>
              <a:rPr lang="fr-FR" dirty="0">
                <a:latin typeface="Biome"/>
                <a:cs typeface="Biome"/>
              </a:rPr>
              <a:t>Une semaine de camp artistique pour la pré</a:t>
            </a:r>
            <a:r>
              <a:rPr lang="fr-FR">
                <a:latin typeface="Biome"/>
                <a:cs typeface="Biome"/>
              </a:rPr>
              <a:t>paration du spectacle</a:t>
            </a:r>
          </a:p>
        </p:txBody>
      </p:sp>
      <p:pic>
        <p:nvPicPr>
          <p:cNvPr id="7" name="Image 6" descr="Une image contenant meubles, intérieur, habits, sol&#10;&#10;Le contenu généré par l’IA peut être incorrect.">
            <a:extLst>
              <a:ext uri="{FF2B5EF4-FFF2-40B4-BE49-F238E27FC236}">
                <a16:creationId xmlns:a16="http://schemas.microsoft.com/office/drawing/2014/main" id="{D6B2916A-97C1-5D25-16C4-32A989C9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23" r="-1" b="21166"/>
          <a:stretch>
            <a:fillRect/>
          </a:stretch>
        </p:blipFill>
        <p:spPr>
          <a:xfrm>
            <a:off x="6345936" y="2478024"/>
            <a:ext cx="4937760" cy="3694176"/>
          </a:xfrm>
          <a:prstGeom prst="rect">
            <a:avLst/>
          </a:prstGeo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DD3BEB-6D13-0392-6ADD-43EBFE0AA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B154D2-A1CA-4BDB-85EB-C8A6C77D7DBD}" type="datetime1">
              <a:pPr>
                <a:spcAft>
                  <a:spcPts val="600"/>
                </a:spcAft>
              </a:pPr>
              <a:t>30/03/2026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5DB5F49-12AB-FAB9-B7D6-799E92A2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D6BB8F-9999-D364-9A5D-F420D844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40723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22346DDE4434491C0EF30C778753F" ma:contentTypeVersion="37" ma:contentTypeDescription="Crée un document." ma:contentTypeScope="" ma:versionID="591b7e20c62c28003c6a1318acd7ed2d">
  <xsd:schema xmlns:xsd="http://www.w3.org/2001/XMLSchema" xmlns:xs="http://www.w3.org/2001/XMLSchema" xmlns:p="http://schemas.microsoft.com/office/2006/metadata/properties" xmlns:ns2="81d6cd55-51fb-4319-b99b-731f9b8bdbd1" xmlns:ns3="253f4ab0-1bb9-4115-9bb4-6d0c180de2ae" targetNamespace="http://schemas.microsoft.com/office/2006/metadata/properties" ma:root="true" ma:fieldsID="4450fa6f0263ee7f4edb7f85ec57af67" ns2:_="" ns3:_="">
    <xsd:import namespace="81d6cd55-51fb-4319-b99b-731f9b8bdbd1"/>
    <xsd:import namespace="253f4ab0-1bb9-4115-9bb4-6d0c180de2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cd55-51fb-4319-b99b-731f9b8bdb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572c80d5-dd1b-45d1-b9a9-371c771df3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NotebookType" ma:index="22" nillable="true" ma:displayName="Notebook Type" ma:internalName="NotebookType">
      <xsd:simpleType>
        <xsd:restriction base="dms:Text"/>
      </xsd:simpleType>
    </xsd:element>
    <xsd:element name="FolderType" ma:index="23" nillable="true" ma:displayName="Folder Type" ma:internalName="FolderType">
      <xsd:simpleType>
        <xsd:restriction base="dms:Text"/>
      </xsd:simpleType>
    </xsd:element>
    <xsd:element name="CultureName" ma:index="24" nillable="true" ma:displayName="Culture Name" ma:internalName="CultureName">
      <xsd:simpleType>
        <xsd:restriction base="dms:Text"/>
      </xsd:simpleType>
    </xsd:element>
    <xsd:element name="AppVersion" ma:index="25" nillable="true" ma:displayName="App Version" ma:internalName="AppVersion">
      <xsd:simpleType>
        <xsd:restriction base="dms:Text"/>
      </xsd:simpleType>
    </xsd:element>
    <xsd:element name="TeamsChannelId" ma:index="26" nillable="true" ma:displayName="Teams Channel Id" ma:internalName="TeamsChannelId">
      <xsd:simpleType>
        <xsd:restriction base="dms:Text"/>
      </xsd:simpleType>
    </xsd:element>
    <xsd:element name="Owner" ma:index="27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8" nillable="true" ma:displayName="Math Settings" ma:internalName="Math_Settings">
      <xsd:simpleType>
        <xsd:restriction base="dms:Text"/>
      </xsd:simpleType>
    </xsd:element>
    <xsd:element name="DefaultSectionNames" ma:index="2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0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31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2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3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6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7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8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9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40" nillable="true" ma:displayName="Is Collaboration Space Locked" ma:internalName="Is_Collaboration_Space_Locked">
      <xsd:simpleType>
        <xsd:restriction base="dms:Boolean"/>
      </xsd:simpleType>
    </xsd:element>
    <xsd:element name="IsNotebookLocked" ma:index="41" nillable="true" ma:displayName="Is Notebook Locked" ma:internalName="IsNotebookLocked">
      <xsd:simpleType>
        <xsd:restriction base="dms:Boolean"/>
      </xsd:simpleType>
    </xsd:element>
    <xsd:element name="Teams_Channel_Section_Location" ma:index="42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4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f4ab0-1bb9-4115-9bb4-6d0c180de2a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4ddbf45-2910-48bd-b699-54351fc8257d}" ma:internalName="TaxCatchAll" ma:showField="CatchAllData" ma:web="253f4ab0-1bb9-4115-9bb4-6d0c180de2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ltureName xmlns="81d6cd55-51fb-4319-b99b-731f9b8bdbd1" xsi:nil="true"/>
    <Owner xmlns="81d6cd55-51fb-4319-b99b-731f9b8bdbd1">
      <UserInfo>
        <DisplayName/>
        <AccountId xsi:nil="true"/>
        <AccountType/>
      </UserInfo>
    </Owner>
    <LMS_Mappings xmlns="81d6cd55-51fb-4319-b99b-731f9b8bdbd1" xsi:nil="true"/>
    <Members xmlns="81d6cd55-51fb-4319-b99b-731f9b8bdbd1">
      <UserInfo>
        <DisplayName/>
        <AccountId xsi:nil="true"/>
        <AccountType/>
      </UserInfo>
    </Members>
    <NotebookType xmlns="81d6cd55-51fb-4319-b99b-731f9b8bdbd1" xsi:nil="true"/>
    <AppVersion xmlns="81d6cd55-51fb-4319-b99b-731f9b8bdbd1" xsi:nil="true"/>
    <Invited_Leaders xmlns="81d6cd55-51fb-4319-b99b-731f9b8bdbd1" xsi:nil="true"/>
    <IsNotebookLocked xmlns="81d6cd55-51fb-4319-b99b-731f9b8bdbd1" xsi:nil="true"/>
    <DefaultSectionNames xmlns="81d6cd55-51fb-4319-b99b-731f9b8bdbd1" xsi:nil="true"/>
    <Is_Collaboration_Space_Locked xmlns="81d6cd55-51fb-4319-b99b-731f9b8bdbd1" xsi:nil="true"/>
    <Templates xmlns="81d6cd55-51fb-4319-b99b-731f9b8bdbd1" xsi:nil="true"/>
    <Member_Groups xmlns="81d6cd55-51fb-4319-b99b-731f9b8bdbd1">
      <UserInfo>
        <DisplayName/>
        <AccountId xsi:nil="true"/>
        <AccountType/>
      </UserInfo>
    </Member_Groups>
    <Has_Leaders_Only_SectionGroup xmlns="81d6cd55-51fb-4319-b99b-731f9b8bdbd1" xsi:nil="true"/>
    <lcf76f155ced4ddcb4097134ff3c332f xmlns="81d6cd55-51fb-4319-b99b-731f9b8bdbd1">
      <Terms xmlns="http://schemas.microsoft.com/office/infopath/2007/PartnerControls"/>
    </lcf76f155ced4ddcb4097134ff3c332f>
    <Distribution_Groups xmlns="81d6cd55-51fb-4319-b99b-731f9b8bdbd1" xsi:nil="true"/>
    <TeamsChannelId xmlns="81d6cd55-51fb-4319-b99b-731f9b8bdbd1" xsi:nil="true"/>
    <Teams_Channel_Section_Location xmlns="81d6cd55-51fb-4319-b99b-731f9b8bdbd1" xsi:nil="true"/>
    <Math_Settings xmlns="81d6cd55-51fb-4319-b99b-731f9b8bdbd1" xsi:nil="true"/>
    <Self_Registration_Enabled xmlns="81d6cd55-51fb-4319-b99b-731f9b8bdbd1" xsi:nil="true"/>
    <TaxCatchAll xmlns="253f4ab0-1bb9-4115-9bb4-6d0c180de2ae" xsi:nil="true"/>
    <Leaders xmlns="81d6cd55-51fb-4319-b99b-731f9b8bdbd1">
      <UserInfo>
        <DisplayName/>
        <AccountId xsi:nil="true"/>
        <AccountType/>
      </UserInfo>
    </Leaders>
    <FolderType xmlns="81d6cd55-51fb-4319-b99b-731f9b8bdbd1" xsi:nil="true"/>
    <Invited_Members xmlns="81d6cd55-51fb-4319-b99b-731f9b8bdbd1" xsi:nil="true"/>
  </documentManagement>
</p:properties>
</file>

<file path=customXml/itemProps1.xml><?xml version="1.0" encoding="utf-8"?>
<ds:datastoreItem xmlns:ds="http://schemas.openxmlformats.org/officeDocument/2006/customXml" ds:itemID="{1C94C511-1945-430C-9DB5-B329C7C640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d6cd55-51fb-4319-b99b-731f9b8bdbd1"/>
    <ds:schemaRef ds:uri="253f4ab0-1bb9-4115-9bb4-6d0c180de2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0152AD-1A9E-47A0-A761-6B2D982AFC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69285B-011D-4305-88CF-C7C7EDB7603A}">
  <ds:schemaRefs>
    <ds:schemaRef ds:uri="http://schemas.microsoft.com/office/2006/metadata/properties"/>
    <ds:schemaRef ds:uri="http://schemas.microsoft.com/office/infopath/2007/PartnerControls"/>
    <ds:schemaRef ds:uri="81d6cd55-51fb-4319-b99b-731f9b8bdbd1"/>
    <ds:schemaRef ds:uri="253f4ab0-1bb9-4115-9bb4-6d0c180de2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Office PowerPoint</Application>
  <PresentationFormat>Grand écran</PresentationFormat>
  <Paragraphs>91</Paragraphs>
  <Slides>18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Avenir Next LT Pro</vt:lpstr>
      <vt:lpstr>Biome</vt:lpstr>
      <vt:lpstr>Britannic Bold</vt:lpstr>
      <vt:lpstr>AccentBoxVTI</vt:lpstr>
      <vt:lpstr>OCOM Théâtre</vt:lpstr>
      <vt:lpstr>Buts généraux</vt:lpstr>
      <vt:lpstr>Pour qui ?</vt:lpstr>
      <vt:lpstr>Pour qui ?</vt:lpstr>
      <vt:lpstr>Programme</vt:lpstr>
      <vt:lpstr>Spectacle</vt:lpstr>
      <vt:lpstr>Spectacle</vt:lpstr>
      <vt:lpstr>Spectacle</vt:lpstr>
      <vt:lpstr>Spectacle</vt:lpstr>
      <vt:lpstr>Spectacle</vt:lpstr>
      <vt:lpstr>Spectacle</vt:lpstr>
      <vt:lpstr>Spectacle</vt:lpstr>
      <vt:lpstr>Spectacle</vt:lpstr>
      <vt:lpstr>Spectacle</vt:lpstr>
      <vt:lpstr>Objectif examen</vt:lpstr>
      <vt:lpstr>Objectif examen</vt:lpstr>
      <vt:lpstr>Objectif examen</vt:lpstr>
      <vt:lpstr>La parole à Ethan et Arthur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Bertholet Martine</dc:creator>
  <cp:lastModifiedBy>Martine Bertholet</cp:lastModifiedBy>
  <cp:revision>222</cp:revision>
  <dcterms:created xsi:type="dcterms:W3CDTF">2026-03-07T15:24:47Z</dcterms:created>
  <dcterms:modified xsi:type="dcterms:W3CDTF">2026-03-30T09:02:36Z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0x010100F6C22346DDE4434491C0EF30C778753F</vt:lpwstr>
  </property>
  <property fmtid="{D5CDD505-2E9C-101B-9397-08002B2CF9AE}" pid="3" name="MediaServiceImageTags">
    <vt:lpwstr/>
  </property>
</Properties>
</file>