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59"/>
  </p:normalViewPr>
  <p:slideViewPr>
    <p:cSldViewPr snapToGrid="0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18D67-6B46-4270-A309-2972D44EDF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74FA7-91D4-41F5-A705-8B4C6ABB9167}">
      <dgm:prSet/>
      <dgm:spPr/>
      <dgm:t>
        <a:bodyPr/>
        <a:lstStyle/>
        <a:p>
          <a:r>
            <a:rPr lang="fr-CH" b="1" dirty="0"/>
            <a:t>MSN 36</a:t>
          </a:r>
          <a:r>
            <a:rPr lang="fr-CH" dirty="0"/>
            <a:t> Analyser des phénomènes naturels et des technologies à l’aide de démarches caractéristiques des sciences expérimentales. </a:t>
          </a:r>
          <a:endParaRPr lang="en-US" dirty="0"/>
        </a:p>
      </dgm:t>
    </dgm:pt>
    <dgm:pt modelId="{23CAEBFB-07EC-4153-885F-795751B95875}" type="parTrans" cxnId="{57C59D5A-0502-4E51-BE5D-FC6FACD91151}">
      <dgm:prSet/>
      <dgm:spPr/>
      <dgm:t>
        <a:bodyPr/>
        <a:lstStyle/>
        <a:p>
          <a:endParaRPr lang="en-US"/>
        </a:p>
      </dgm:t>
    </dgm:pt>
    <dgm:pt modelId="{1222B7EB-FF57-45D0-A0AA-19E633ECB5CF}" type="sibTrans" cxnId="{57C59D5A-0502-4E51-BE5D-FC6FACD91151}">
      <dgm:prSet/>
      <dgm:spPr/>
      <dgm:t>
        <a:bodyPr/>
        <a:lstStyle/>
        <a:p>
          <a:endParaRPr lang="en-US"/>
        </a:p>
      </dgm:t>
    </dgm:pt>
    <dgm:pt modelId="{0FCC6A28-BF1A-48F8-8AB8-25FC5744AC22}">
      <dgm:prSet/>
      <dgm:spPr/>
      <dgm:t>
        <a:bodyPr/>
        <a:lstStyle/>
        <a:p>
          <a:r>
            <a:rPr lang="fr-CH" b="1" dirty="0"/>
            <a:t>MSN 37</a:t>
          </a:r>
          <a:r>
            <a:rPr lang="fr-CH" dirty="0"/>
            <a:t> Analyser les mécanismes des fonctions du corps humain et en tirer des conséquences pour sa santé.</a:t>
          </a:r>
          <a:endParaRPr lang="en-US" dirty="0"/>
        </a:p>
      </dgm:t>
    </dgm:pt>
    <dgm:pt modelId="{4688885E-B863-4B68-94D3-38A19A1B7200}" type="parTrans" cxnId="{D2545453-C03D-4548-BC26-DD4FA1D6AE4B}">
      <dgm:prSet/>
      <dgm:spPr/>
      <dgm:t>
        <a:bodyPr/>
        <a:lstStyle/>
        <a:p>
          <a:endParaRPr lang="en-US"/>
        </a:p>
      </dgm:t>
    </dgm:pt>
    <dgm:pt modelId="{124DF4F2-D45D-4BAC-B2D0-FD73C9D84926}" type="sibTrans" cxnId="{D2545453-C03D-4548-BC26-DD4FA1D6AE4B}">
      <dgm:prSet/>
      <dgm:spPr/>
      <dgm:t>
        <a:bodyPr/>
        <a:lstStyle/>
        <a:p>
          <a:endParaRPr lang="en-US"/>
        </a:p>
      </dgm:t>
    </dgm:pt>
    <dgm:pt modelId="{E171A331-12BB-4DEC-AB08-C4875D2203F2}">
      <dgm:prSet/>
      <dgm:spPr/>
      <dgm:t>
        <a:bodyPr/>
        <a:lstStyle/>
        <a:p>
          <a:r>
            <a:rPr lang="fr-CH" b="1" dirty="0"/>
            <a:t>MSN 38</a:t>
          </a:r>
          <a:r>
            <a:rPr lang="fr-CH" dirty="0"/>
            <a:t> Étudier l’organisation du vivant et en tirer des conséquences pour la pérennité́ de la vie.</a:t>
          </a:r>
          <a:endParaRPr lang="en-US" dirty="0"/>
        </a:p>
      </dgm:t>
    </dgm:pt>
    <dgm:pt modelId="{94644839-3CBC-4976-B4FB-24419429F3E2}" type="parTrans" cxnId="{E1740FEE-D62F-4805-9422-17FB393BFF18}">
      <dgm:prSet/>
      <dgm:spPr/>
      <dgm:t>
        <a:bodyPr/>
        <a:lstStyle/>
        <a:p>
          <a:endParaRPr lang="en-US"/>
        </a:p>
      </dgm:t>
    </dgm:pt>
    <dgm:pt modelId="{EE351A04-E8AE-407A-8100-A0A4B2DF77B9}" type="sibTrans" cxnId="{E1740FEE-D62F-4805-9422-17FB393BFF18}">
      <dgm:prSet/>
      <dgm:spPr/>
      <dgm:t>
        <a:bodyPr/>
        <a:lstStyle/>
        <a:p>
          <a:endParaRPr lang="en-US"/>
        </a:p>
      </dgm:t>
    </dgm:pt>
    <dgm:pt modelId="{316513E9-E76A-4BF4-9C87-E7EE0EDC65FC}">
      <dgm:prSet/>
      <dgm:spPr/>
      <dgm:t>
        <a:bodyPr/>
        <a:lstStyle/>
        <a:p>
          <a:r>
            <a:rPr lang="fr-FR" b="1" dirty="0"/>
            <a:t>Compétences transversales: </a:t>
          </a:r>
          <a:r>
            <a:rPr lang="fr-CH" dirty="0"/>
            <a:t>Collaboration, communication, stratégies d’apprentissage, pensée créatrice et démarche réflexive.</a:t>
          </a:r>
          <a:endParaRPr lang="en-US" dirty="0"/>
        </a:p>
      </dgm:t>
    </dgm:pt>
    <dgm:pt modelId="{BD094F3F-615C-4B73-91D0-4D51DC454FA2}" type="parTrans" cxnId="{A4339121-A381-44C9-B7DD-0B7220A0B565}">
      <dgm:prSet/>
      <dgm:spPr/>
      <dgm:t>
        <a:bodyPr/>
        <a:lstStyle/>
        <a:p>
          <a:endParaRPr lang="en-US"/>
        </a:p>
      </dgm:t>
    </dgm:pt>
    <dgm:pt modelId="{9FC50502-3C34-4C6A-89C4-C21AD0C3ED95}" type="sibTrans" cxnId="{A4339121-A381-44C9-B7DD-0B7220A0B565}">
      <dgm:prSet/>
      <dgm:spPr/>
      <dgm:t>
        <a:bodyPr/>
        <a:lstStyle/>
        <a:p>
          <a:endParaRPr lang="en-US"/>
        </a:p>
      </dgm:t>
    </dgm:pt>
    <dgm:pt modelId="{5B7C8CFA-BCBD-4844-85D6-B2423052ED76}" type="pres">
      <dgm:prSet presAssocID="{90518D67-6B46-4270-A309-2972D44EDF54}" presName="linear" presStyleCnt="0">
        <dgm:presLayoutVars>
          <dgm:animLvl val="lvl"/>
          <dgm:resizeHandles val="exact"/>
        </dgm:presLayoutVars>
      </dgm:prSet>
      <dgm:spPr/>
    </dgm:pt>
    <dgm:pt modelId="{EFEFAF1B-3621-E245-B040-81EBC9D07010}" type="pres">
      <dgm:prSet presAssocID="{62274FA7-91D4-41F5-A705-8B4C6ABB91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4E7CA9-BB17-E14D-847B-CEF28547DDF0}" type="pres">
      <dgm:prSet presAssocID="{1222B7EB-FF57-45D0-A0AA-19E633ECB5CF}" presName="spacer" presStyleCnt="0"/>
      <dgm:spPr/>
    </dgm:pt>
    <dgm:pt modelId="{1303D1B8-4701-5D45-87D3-94D24B0C439F}" type="pres">
      <dgm:prSet presAssocID="{0FCC6A28-BF1A-48F8-8AB8-25FC5744AC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45FC9D-49D2-2E4C-9032-A97987DBC415}" type="pres">
      <dgm:prSet presAssocID="{124DF4F2-D45D-4BAC-B2D0-FD73C9D84926}" presName="spacer" presStyleCnt="0"/>
      <dgm:spPr/>
    </dgm:pt>
    <dgm:pt modelId="{D0E1D42D-27A9-854D-A877-0B3DA5582CCD}" type="pres">
      <dgm:prSet presAssocID="{E171A331-12BB-4DEC-AB08-C4875D2203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2651C5-2B8D-9F44-98B0-5F9C453EEA6D}" type="pres">
      <dgm:prSet presAssocID="{EE351A04-E8AE-407A-8100-A0A4B2DF77B9}" presName="spacer" presStyleCnt="0"/>
      <dgm:spPr/>
    </dgm:pt>
    <dgm:pt modelId="{7D28C155-4849-C04F-BBDA-D2AAA4CBAAB7}" type="pres">
      <dgm:prSet presAssocID="{316513E9-E76A-4BF4-9C87-E7EE0EDC65F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339121-A381-44C9-B7DD-0B7220A0B565}" srcId="{90518D67-6B46-4270-A309-2972D44EDF54}" destId="{316513E9-E76A-4BF4-9C87-E7EE0EDC65FC}" srcOrd="3" destOrd="0" parTransId="{BD094F3F-615C-4B73-91D0-4D51DC454FA2}" sibTransId="{9FC50502-3C34-4C6A-89C4-C21AD0C3ED95}"/>
    <dgm:cxn modelId="{4BF4F724-99C3-534E-B2AF-63A37FB5457F}" type="presOf" srcId="{62274FA7-91D4-41F5-A705-8B4C6ABB9167}" destId="{EFEFAF1B-3621-E245-B040-81EBC9D07010}" srcOrd="0" destOrd="0" presId="urn:microsoft.com/office/officeart/2005/8/layout/vList2"/>
    <dgm:cxn modelId="{D2545453-C03D-4548-BC26-DD4FA1D6AE4B}" srcId="{90518D67-6B46-4270-A309-2972D44EDF54}" destId="{0FCC6A28-BF1A-48F8-8AB8-25FC5744AC22}" srcOrd="1" destOrd="0" parTransId="{4688885E-B863-4B68-94D3-38A19A1B7200}" sibTransId="{124DF4F2-D45D-4BAC-B2D0-FD73C9D84926}"/>
    <dgm:cxn modelId="{57C59D5A-0502-4E51-BE5D-FC6FACD91151}" srcId="{90518D67-6B46-4270-A309-2972D44EDF54}" destId="{62274FA7-91D4-41F5-A705-8B4C6ABB9167}" srcOrd="0" destOrd="0" parTransId="{23CAEBFB-07EC-4153-885F-795751B95875}" sibTransId="{1222B7EB-FF57-45D0-A0AA-19E633ECB5CF}"/>
    <dgm:cxn modelId="{8DC81183-0361-E444-BADE-9C6445C2FEB9}" type="presOf" srcId="{0FCC6A28-BF1A-48F8-8AB8-25FC5744AC22}" destId="{1303D1B8-4701-5D45-87D3-94D24B0C439F}" srcOrd="0" destOrd="0" presId="urn:microsoft.com/office/officeart/2005/8/layout/vList2"/>
    <dgm:cxn modelId="{5A1DD783-0C59-264F-A1E4-02D4B0150CDF}" type="presOf" srcId="{90518D67-6B46-4270-A309-2972D44EDF54}" destId="{5B7C8CFA-BCBD-4844-85D6-B2423052ED76}" srcOrd="0" destOrd="0" presId="urn:microsoft.com/office/officeart/2005/8/layout/vList2"/>
    <dgm:cxn modelId="{E802D1C2-E584-D545-80C3-1C28F28B4F1A}" type="presOf" srcId="{316513E9-E76A-4BF4-9C87-E7EE0EDC65FC}" destId="{7D28C155-4849-C04F-BBDA-D2AAA4CBAAB7}" srcOrd="0" destOrd="0" presId="urn:microsoft.com/office/officeart/2005/8/layout/vList2"/>
    <dgm:cxn modelId="{FA051ADB-0A1F-804F-AD1A-E9BAE84A11D0}" type="presOf" srcId="{E171A331-12BB-4DEC-AB08-C4875D2203F2}" destId="{D0E1D42D-27A9-854D-A877-0B3DA5582CCD}" srcOrd="0" destOrd="0" presId="urn:microsoft.com/office/officeart/2005/8/layout/vList2"/>
    <dgm:cxn modelId="{E1740FEE-D62F-4805-9422-17FB393BFF18}" srcId="{90518D67-6B46-4270-A309-2972D44EDF54}" destId="{E171A331-12BB-4DEC-AB08-C4875D2203F2}" srcOrd="2" destOrd="0" parTransId="{94644839-3CBC-4976-B4FB-24419429F3E2}" sibTransId="{EE351A04-E8AE-407A-8100-A0A4B2DF77B9}"/>
    <dgm:cxn modelId="{DFBB66F3-81F5-DF45-B736-D20E85ADAD13}" type="presParOf" srcId="{5B7C8CFA-BCBD-4844-85D6-B2423052ED76}" destId="{EFEFAF1B-3621-E245-B040-81EBC9D07010}" srcOrd="0" destOrd="0" presId="urn:microsoft.com/office/officeart/2005/8/layout/vList2"/>
    <dgm:cxn modelId="{09F408F6-D93C-B14A-956B-86A4EFCF0125}" type="presParOf" srcId="{5B7C8CFA-BCBD-4844-85D6-B2423052ED76}" destId="{F94E7CA9-BB17-E14D-847B-CEF28547DDF0}" srcOrd="1" destOrd="0" presId="urn:microsoft.com/office/officeart/2005/8/layout/vList2"/>
    <dgm:cxn modelId="{0C1345AF-E677-5A47-AD23-F0CDC3DC6CB8}" type="presParOf" srcId="{5B7C8CFA-BCBD-4844-85D6-B2423052ED76}" destId="{1303D1B8-4701-5D45-87D3-94D24B0C439F}" srcOrd="2" destOrd="0" presId="urn:microsoft.com/office/officeart/2005/8/layout/vList2"/>
    <dgm:cxn modelId="{3E198105-01D1-DB40-BB75-0BAEB3AFCB49}" type="presParOf" srcId="{5B7C8CFA-BCBD-4844-85D6-B2423052ED76}" destId="{2345FC9D-49D2-2E4C-9032-A97987DBC415}" srcOrd="3" destOrd="0" presId="urn:microsoft.com/office/officeart/2005/8/layout/vList2"/>
    <dgm:cxn modelId="{E393F155-FB71-5E43-9FC3-42691319F9CF}" type="presParOf" srcId="{5B7C8CFA-BCBD-4844-85D6-B2423052ED76}" destId="{D0E1D42D-27A9-854D-A877-0B3DA5582CCD}" srcOrd="4" destOrd="0" presId="urn:microsoft.com/office/officeart/2005/8/layout/vList2"/>
    <dgm:cxn modelId="{AD42F2A7-D93C-D74D-B3E6-A9B5026F37A5}" type="presParOf" srcId="{5B7C8CFA-BCBD-4844-85D6-B2423052ED76}" destId="{262651C5-2B8D-9F44-98B0-5F9C453EEA6D}" srcOrd="5" destOrd="0" presId="urn:microsoft.com/office/officeart/2005/8/layout/vList2"/>
    <dgm:cxn modelId="{A4B80B08-0742-DF40-8EDE-A465E084A594}" type="presParOf" srcId="{5B7C8CFA-BCBD-4844-85D6-B2423052ED76}" destId="{7D28C155-4849-C04F-BBDA-D2AAA4CBAA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A8BAE-F6AA-4929-983F-45FA2D707A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9D30CE-EEB8-4B39-ACC3-88B8B11B0B98}">
      <dgm:prSet/>
      <dgm:spPr/>
      <dgm:t>
        <a:bodyPr/>
        <a:lstStyle/>
        <a:p>
          <a:r>
            <a:rPr lang="fr-CH" dirty="0"/>
            <a:t>Être capable de travailler en laboratoire seul et en binôme.</a:t>
          </a:r>
          <a:endParaRPr lang="en-US" dirty="0"/>
        </a:p>
      </dgm:t>
    </dgm:pt>
    <dgm:pt modelId="{91D485D4-4759-474E-ABC6-5BF987FDFBC4}" type="parTrans" cxnId="{21C074DE-0690-42F9-B465-72B25D2664FD}">
      <dgm:prSet/>
      <dgm:spPr/>
      <dgm:t>
        <a:bodyPr/>
        <a:lstStyle/>
        <a:p>
          <a:endParaRPr lang="en-US"/>
        </a:p>
      </dgm:t>
    </dgm:pt>
    <dgm:pt modelId="{824160FB-B75A-4591-BCAC-AA5400C50BA7}" type="sibTrans" cxnId="{21C074DE-0690-42F9-B465-72B25D2664FD}">
      <dgm:prSet/>
      <dgm:spPr/>
      <dgm:t>
        <a:bodyPr/>
        <a:lstStyle/>
        <a:p>
          <a:endParaRPr lang="en-US"/>
        </a:p>
      </dgm:t>
    </dgm:pt>
    <dgm:pt modelId="{83C70101-8218-47EC-B865-E31F84328CE2}">
      <dgm:prSet/>
      <dgm:spPr/>
      <dgm:t>
        <a:bodyPr/>
        <a:lstStyle/>
        <a:p>
          <a:r>
            <a:rPr lang="fr-CH" dirty="0"/>
            <a:t>Développer le sens de l’organisation, de l’observation, la précision.</a:t>
          </a:r>
          <a:endParaRPr lang="en-US" dirty="0"/>
        </a:p>
      </dgm:t>
    </dgm:pt>
    <dgm:pt modelId="{57427AA2-B6A9-49FD-AEAB-464D4FD00954}" type="parTrans" cxnId="{63A0478F-094F-4E25-9570-3FEEE9BB9013}">
      <dgm:prSet/>
      <dgm:spPr/>
      <dgm:t>
        <a:bodyPr/>
        <a:lstStyle/>
        <a:p>
          <a:endParaRPr lang="en-US"/>
        </a:p>
      </dgm:t>
    </dgm:pt>
    <dgm:pt modelId="{94DB4D71-7A47-4266-9D42-68A5CC5378DD}" type="sibTrans" cxnId="{63A0478F-094F-4E25-9570-3FEEE9BB9013}">
      <dgm:prSet/>
      <dgm:spPr/>
      <dgm:t>
        <a:bodyPr/>
        <a:lstStyle/>
        <a:p>
          <a:endParaRPr lang="en-US"/>
        </a:p>
      </dgm:t>
    </dgm:pt>
    <dgm:pt modelId="{91E389C6-FB11-4E5C-81CF-0B8C296CF821}">
      <dgm:prSet/>
      <dgm:spPr/>
      <dgm:t>
        <a:bodyPr/>
        <a:lstStyle/>
        <a:p>
          <a:r>
            <a:rPr lang="fr-CH" dirty="0"/>
            <a:t>Développer une démarche scientifique. </a:t>
          </a:r>
          <a:endParaRPr lang="en-US" dirty="0"/>
        </a:p>
      </dgm:t>
    </dgm:pt>
    <dgm:pt modelId="{DE88A03F-A98D-4AD6-A466-FB534FF78B9D}" type="parTrans" cxnId="{EB489625-75DA-4A5F-9927-434A14C71D7E}">
      <dgm:prSet/>
      <dgm:spPr/>
      <dgm:t>
        <a:bodyPr/>
        <a:lstStyle/>
        <a:p>
          <a:endParaRPr lang="en-US"/>
        </a:p>
      </dgm:t>
    </dgm:pt>
    <dgm:pt modelId="{83042D9E-A1C9-44DF-B3A8-0CD800C64779}" type="sibTrans" cxnId="{EB489625-75DA-4A5F-9927-434A14C71D7E}">
      <dgm:prSet/>
      <dgm:spPr/>
      <dgm:t>
        <a:bodyPr/>
        <a:lstStyle/>
        <a:p>
          <a:endParaRPr lang="en-US"/>
        </a:p>
      </dgm:t>
    </dgm:pt>
    <dgm:pt modelId="{DD01DE82-AC9F-4FCC-BD93-0205D2364FBD}">
      <dgm:prSet/>
      <dgm:spPr/>
      <dgm:t>
        <a:bodyPr/>
        <a:lstStyle/>
        <a:p>
          <a:r>
            <a:rPr lang="fr-CH" dirty="0"/>
            <a:t>Adopter un comportement écologique en étudiant les êtres vivants, les écosystèmes et apprendre à gérer durablement les ressources naturelles.</a:t>
          </a:r>
          <a:endParaRPr lang="en-US" dirty="0"/>
        </a:p>
      </dgm:t>
    </dgm:pt>
    <dgm:pt modelId="{25ECEAB3-B340-4EF9-ADC9-4ECF06911D78}" type="parTrans" cxnId="{E677CD7E-C9B6-4D15-8EEE-6E2246E4530B}">
      <dgm:prSet/>
      <dgm:spPr/>
      <dgm:t>
        <a:bodyPr/>
        <a:lstStyle/>
        <a:p>
          <a:endParaRPr lang="en-US"/>
        </a:p>
      </dgm:t>
    </dgm:pt>
    <dgm:pt modelId="{D27B6DBA-C0A3-4C1C-AE04-2AFBB3AE3414}" type="sibTrans" cxnId="{E677CD7E-C9B6-4D15-8EEE-6E2246E4530B}">
      <dgm:prSet/>
      <dgm:spPr/>
      <dgm:t>
        <a:bodyPr/>
        <a:lstStyle/>
        <a:p>
          <a:endParaRPr lang="en-US"/>
        </a:p>
      </dgm:t>
    </dgm:pt>
    <dgm:pt modelId="{F02072E2-ABE9-4C89-BF7F-C43B36B7E776}">
      <dgm:prSet/>
      <dgm:spPr/>
      <dgm:t>
        <a:bodyPr/>
        <a:lstStyle/>
        <a:p>
          <a:r>
            <a:rPr lang="fr-CH" dirty="0"/>
            <a:t>Analyser les mécanismes des fonctions du corps humain et en tirer des conséquences pour sa santé.</a:t>
          </a:r>
          <a:endParaRPr lang="en-US" dirty="0"/>
        </a:p>
      </dgm:t>
    </dgm:pt>
    <dgm:pt modelId="{817C66EE-95CC-462E-89AB-FA3F0A7616D4}" type="parTrans" cxnId="{8281F6DA-19CD-427F-8CCA-5B57B36919B5}">
      <dgm:prSet/>
      <dgm:spPr/>
      <dgm:t>
        <a:bodyPr/>
        <a:lstStyle/>
        <a:p>
          <a:endParaRPr lang="en-US"/>
        </a:p>
      </dgm:t>
    </dgm:pt>
    <dgm:pt modelId="{5DA8C3E6-892A-48BC-9C97-4DE75A485F99}" type="sibTrans" cxnId="{8281F6DA-19CD-427F-8CCA-5B57B36919B5}">
      <dgm:prSet/>
      <dgm:spPr/>
      <dgm:t>
        <a:bodyPr/>
        <a:lstStyle/>
        <a:p>
          <a:endParaRPr lang="en-US"/>
        </a:p>
      </dgm:t>
    </dgm:pt>
    <dgm:pt modelId="{47CF5904-453E-4B90-BDD1-85D29594539D}">
      <dgm:prSet/>
      <dgm:spPr/>
      <dgm:t>
        <a:bodyPr/>
        <a:lstStyle/>
        <a:p>
          <a:r>
            <a:rPr lang="fr-CH" dirty="0"/>
            <a:t>Découvrir des métiers en lien avec le domaine médical, technique et industriel et de la nature.</a:t>
          </a:r>
          <a:endParaRPr lang="en-US" dirty="0"/>
        </a:p>
      </dgm:t>
    </dgm:pt>
    <dgm:pt modelId="{67D19D40-6F48-47B1-BDBF-D9469CCC97F0}" type="parTrans" cxnId="{01F907B8-5F36-4968-B0A0-E866511A83AA}">
      <dgm:prSet/>
      <dgm:spPr/>
      <dgm:t>
        <a:bodyPr/>
        <a:lstStyle/>
        <a:p>
          <a:endParaRPr lang="en-US"/>
        </a:p>
      </dgm:t>
    </dgm:pt>
    <dgm:pt modelId="{67B9793E-A96C-436C-BC30-6DE7F7EC39CA}" type="sibTrans" cxnId="{01F907B8-5F36-4968-B0A0-E866511A83AA}">
      <dgm:prSet/>
      <dgm:spPr/>
      <dgm:t>
        <a:bodyPr/>
        <a:lstStyle/>
        <a:p>
          <a:endParaRPr lang="en-US"/>
        </a:p>
      </dgm:t>
    </dgm:pt>
    <dgm:pt modelId="{45FE5014-5F2B-DB44-A854-46F3FF82286B}" type="pres">
      <dgm:prSet presAssocID="{E23A8BAE-F6AA-4929-983F-45FA2D707A7F}" presName="linear" presStyleCnt="0">
        <dgm:presLayoutVars>
          <dgm:animLvl val="lvl"/>
          <dgm:resizeHandles val="exact"/>
        </dgm:presLayoutVars>
      </dgm:prSet>
      <dgm:spPr/>
    </dgm:pt>
    <dgm:pt modelId="{CF06DF45-C57C-C448-B46C-3B5DCEF4028F}" type="pres">
      <dgm:prSet presAssocID="{789D30CE-EEB8-4B39-ACC3-88B8B11B0B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1F8E74A-159C-594B-9C8F-DFDA31415ACB}" type="pres">
      <dgm:prSet presAssocID="{824160FB-B75A-4591-BCAC-AA5400C50BA7}" presName="spacer" presStyleCnt="0"/>
      <dgm:spPr/>
    </dgm:pt>
    <dgm:pt modelId="{FD1F3656-8D07-294B-9EFD-7183BC66F614}" type="pres">
      <dgm:prSet presAssocID="{83C70101-8218-47EC-B865-E31F84328CE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95AED2-D1B1-2C4C-9609-CF8C6414DE17}" type="pres">
      <dgm:prSet presAssocID="{94DB4D71-7A47-4266-9D42-68A5CC5378DD}" presName="spacer" presStyleCnt="0"/>
      <dgm:spPr/>
    </dgm:pt>
    <dgm:pt modelId="{004D06F9-9089-6545-8923-48971948380A}" type="pres">
      <dgm:prSet presAssocID="{91E389C6-FB11-4E5C-81CF-0B8C296CF8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9CDB9CD-3CB1-0740-98DF-1B0ED14DA023}" type="pres">
      <dgm:prSet presAssocID="{83042D9E-A1C9-44DF-B3A8-0CD800C64779}" presName="spacer" presStyleCnt="0"/>
      <dgm:spPr/>
    </dgm:pt>
    <dgm:pt modelId="{8B68109C-700D-BB45-845B-7A95D796B247}" type="pres">
      <dgm:prSet presAssocID="{DD01DE82-AC9F-4FCC-BD93-0205D2364F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AA88AAA-E768-284C-A2E3-92C903818B80}" type="pres">
      <dgm:prSet presAssocID="{D27B6DBA-C0A3-4C1C-AE04-2AFBB3AE3414}" presName="spacer" presStyleCnt="0"/>
      <dgm:spPr/>
    </dgm:pt>
    <dgm:pt modelId="{AC16E7E4-D476-7C49-91B4-E700EF08EE2B}" type="pres">
      <dgm:prSet presAssocID="{F02072E2-ABE9-4C89-BF7F-C43B36B7E77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9CAC4D-8433-C64E-8634-F864152C91BD}" type="pres">
      <dgm:prSet presAssocID="{5DA8C3E6-892A-48BC-9C97-4DE75A485F99}" presName="spacer" presStyleCnt="0"/>
      <dgm:spPr/>
    </dgm:pt>
    <dgm:pt modelId="{82F7330A-731A-EF4A-B463-1A29CE895825}" type="pres">
      <dgm:prSet presAssocID="{47CF5904-453E-4B90-BDD1-85D29594539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67AF07-B824-CF40-B3FD-A900DAB63320}" type="presOf" srcId="{91E389C6-FB11-4E5C-81CF-0B8C296CF821}" destId="{004D06F9-9089-6545-8923-48971948380A}" srcOrd="0" destOrd="0" presId="urn:microsoft.com/office/officeart/2005/8/layout/vList2"/>
    <dgm:cxn modelId="{E6C84C11-7732-F34E-A08B-AE2FE991FF32}" type="presOf" srcId="{F02072E2-ABE9-4C89-BF7F-C43B36B7E776}" destId="{AC16E7E4-D476-7C49-91B4-E700EF08EE2B}" srcOrd="0" destOrd="0" presId="urn:microsoft.com/office/officeart/2005/8/layout/vList2"/>
    <dgm:cxn modelId="{1A443D22-0A20-EC48-A2F4-051513AB1003}" type="presOf" srcId="{47CF5904-453E-4B90-BDD1-85D29594539D}" destId="{82F7330A-731A-EF4A-B463-1A29CE895825}" srcOrd="0" destOrd="0" presId="urn:microsoft.com/office/officeart/2005/8/layout/vList2"/>
    <dgm:cxn modelId="{EB489625-75DA-4A5F-9927-434A14C71D7E}" srcId="{E23A8BAE-F6AA-4929-983F-45FA2D707A7F}" destId="{91E389C6-FB11-4E5C-81CF-0B8C296CF821}" srcOrd="2" destOrd="0" parTransId="{DE88A03F-A98D-4AD6-A466-FB534FF78B9D}" sibTransId="{83042D9E-A1C9-44DF-B3A8-0CD800C64779}"/>
    <dgm:cxn modelId="{E677CD7E-C9B6-4D15-8EEE-6E2246E4530B}" srcId="{E23A8BAE-F6AA-4929-983F-45FA2D707A7F}" destId="{DD01DE82-AC9F-4FCC-BD93-0205D2364FBD}" srcOrd="3" destOrd="0" parTransId="{25ECEAB3-B340-4EF9-ADC9-4ECF06911D78}" sibTransId="{D27B6DBA-C0A3-4C1C-AE04-2AFBB3AE3414}"/>
    <dgm:cxn modelId="{63A0478F-094F-4E25-9570-3FEEE9BB9013}" srcId="{E23A8BAE-F6AA-4929-983F-45FA2D707A7F}" destId="{83C70101-8218-47EC-B865-E31F84328CE2}" srcOrd="1" destOrd="0" parTransId="{57427AA2-B6A9-49FD-AEAB-464D4FD00954}" sibTransId="{94DB4D71-7A47-4266-9D42-68A5CC5378DD}"/>
    <dgm:cxn modelId="{EF8D7895-8646-9B4C-89B3-B1483A81B303}" type="presOf" srcId="{789D30CE-EEB8-4B39-ACC3-88B8B11B0B98}" destId="{CF06DF45-C57C-C448-B46C-3B5DCEF4028F}" srcOrd="0" destOrd="0" presId="urn:microsoft.com/office/officeart/2005/8/layout/vList2"/>
    <dgm:cxn modelId="{2FC90E97-9E4F-F349-AC5F-49F922175845}" type="presOf" srcId="{E23A8BAE-F6AA-4929-983F-45FA2D707A7F}" destId="{45FE5014-5F2B-DB44-A854-46F3FF82286B}" srcOrd="0" destOrd="0" presId="urn:microsoft.com/office/officeart/2005/8/layout/vList2"/>
    <dgm:cxn modelId="{2527F4B1-1BAC-184B-8C64-6C3906F5C707}" type="presOf" srcId="{83C70101-8218-47EC-B865-E31F84328CE2}" destId="{FD1F3656-8D07-294B-9EFD-7183BC66F614}" srcOrd="0" destOrd="0" presId="urn:microsoft.com/office/officeart/2005/8/layout/vList2"/>
    <dgm:cxn modelId="{01F907B8-5F36-4968-B0A0-E866511A83AA}" srcId="{E23A8BAE-F6AA-4929-983F-45FA2D707A7F}" destId="{47CF5904-453E-4B90-BDD1-85D29594539D}" srcOrd="5" destOrd="0" parTransId="{67D19D40-6F48-47B1-BDBF-D9469CCC97F0}" sibTransId="{67B9793E-A96C-436C-BC30-6DE7F7EC39CA}"/>
    <dgm:cxn modelId="{8281F6DA-19CD-427F-8CCA-5B57B36919B5}" srcId="{E23A8BAE-F6AA-4929-983F-45FA2D707A7F}" destId="{F02072E2-ABE9-4C89-BF7F-C43B36B7E776}" srcOrd="4" destOrd="0" parTransId="{817C66EE-95CC-462E-89AB-FA3F0A7616D4}" sibTransId="{5DA8C3E6-892A-48BC-9C97-4DE75A485F99}"/>
    <dgm:cxn modelId="{21C074DE-0690-42F9-B465-72B25D2664FD}" srcId="{E23A8BAE-F6AA-4929-983F-45FA2D707A7F}" destId="{789D30CE-EEB8-4B39-ACC3-88B8B11B0B98}" srcOrd="0" destOrd="0" parTransId="{91D485D4-4759-474E-ABC6-5BF987FDFBC4}" sibTransId="{824160FB-B75A-4591-BCAC-AA5400C50BA7}"/>
    <dgm:cxn modelId="{D5814BE7-196E-E14D-984E-4D377F364C27}" type="presOf" srcId="{DD01DE82-AC9F-4FCC-BD93-0205D2364FBD}" destId="{8B68109C-700D-BB45-845B-7A95D796B247}" srcOrd="0" destOrd="0" presId="urn:microsoft.com/office/officeart/2005/8/layout/vList2"/>
    <dgm:cxn modelId="{8598FC4E-4CBD-3B4A-B6DF-3D7FC3B6163A}" type="presParOf" srcId="{45FE5014-5F2B-DB44-A854-46F3FF82286B}" destId="{CF06DF45-C57C-C448-B46C-3B5DCEF4028F}" srcOrd="0" destOrd="0" presId="urn:microsoft.com/office/officeart/2005/8/layout/vList2"/>
    <dgm:cxn modelId="{F201D41F-C38E-7647-B66F-EB469FB6740C}" type="presParOf" srcId="{45FE5014-5F2B-DB44-A854-46F3FF82286B}" destId="{41F8E74A-159C-594B-9C8F-DFDA31415ACB}" srcOrd="1" destOrd="0" presId="urn:microsoft.com/office/officeart/2005/8/layout/vList2"/>
    <dgm:cxn modelId="{FBF62BE2-E14A-F748-9120-5A0B92986ACE}" type="presParOf" srcId="{45FE5014-5F2B-DB44-A854-46F3FF82286B}" destId="{FD1F3656-8D07-294B-9EFD-7183BC66F614}" srcOrd="2" destOrd="0" presId="urn:microsoft.com/office/officeart/2005/8/layout/vList2"/>
    <dgm:cxn modelId="{2749635A-2844-F14B-B9E9-E8BF49F37821}" type="presParOf" srcId="{45FE5014-5F2B-DB44-A854-46F3FF82286B}" destId="{3695AED2-D1B1-2C4C-9609-CF8C6414DE17}" srcOrd="3" destOrd="0" presId="urn:microsoft.com/office/officeart/2005/8/layout/vList2"/>
    <dgm:cxn modelId="{40305F54-F642-2644-BDB9-C2366F673509}" type="presParOf" srcId="{45FE5014-5F2B-DB44-A854-46F3FF82286B}" destId="{004D06F9-9089-6545-8923-48971948380A}" srcOrd="4" destOrd="0" presId="urn:microsoft.com/office/officeart/2005/8/layout/vList2"/>
    <dgm:cxn modelId="{E7D8D4D4-B18B-BD40-A2B3-9A5A61E2A3CD}" type="presParOf" srcId="{45FE5014-5F2B-DB44-A854-46F3FF82286B}" destId="{09CDB9CD-3CB1-0740-98DF-1B0ED14DA023}" srcOrd="5" destOrd="0" presId="urn:microsoft.com/office/officeart/2005/8/layout/vList2"/>
    <dgm:cxn modelId="{A1345E34-161D-6949-950B-965ACED083AE}" type="presParOf" srcId="{45FE5014-5F2B-DB44-A854-46F3FF82286B}" destId="{8B68109C-700D-BB45-845B-7A95D796B247}" srcOrd="6" destOrd="0" presId="urn:microsoft.com/office/officeart/2005/8/layout/vList2"/>
    <dgm:cxn modelId="{BB00AAB5-8AB2-C642-97BA-10E2380375AA}" type="presParOf" srcId="{45FE5014-5F2B-DB44-A854-46F3FF82286B}" destId="{8AA88AAA-E768-284C-A2E3-92C903818B80}" srcOrd="7" destOrd="0" presId="urn:microsoft.com/office/officeart/2005/8/layout/vList2"/>
    <dgm:cxn modelId="{264AEF55-7B46-2542-AA8B-7008FCFE51AA}" type="presParOf" srcId="{45FE5014-5F2B-DB44-A854-46F3FF82286B}" destId="{AC16E7E4-D476-7C49-91B4-E700EF08EE2B}" srcOrd="8" destOrd="0" presId="urn:microsoft.com/office/officeart/2005/8/layout/vList2"/>
    <dgm:cxn modelId="{F1E17E14-5CAF-1548-9A56-6E0542F055D4}" type="presParOf" srcId="{45FE5014-5F2B-DB44-A854-46F3FF82286B}" destId="{599CAC4D-8433-C64E-8634-F864152C91BD}" srcOrd="9" destOrd="0" presId="urn:microsoft.com/office/officeart/2005/8/layout/vList2"/>
    <dgm:cxn modelId="{DE97A512-F1FC-594A-92C2-AA1CEDCFC1EF}" type="presParOf" srcId="{45FE5014-5F2B-DB44-A854-46F3FF82286B}" destId="{82F7330A-731A-EF4A-B463-1A29CE89582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D2ABB-89CC-4180-805B-34B42386F8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C8942B-50D4-40AD-9B07-21D0AE6781B3}">
      <dgm:prSet/>
      <dgm:spPr/>
      <dgm:t>
        <a:bodyPr/>
        <a:lstStyle/>
        <a:p>
          <a:r>
            <a:rPr lang="fr-CH"/>
            <a:t>Motivation.</a:t>
          </a:r>
          <a:endParaRPr lang="en-US"/>
        </a:p>
      </dgm:t>
    </dgm:pt>
    <dgm:pt modelId="{B3BFCF47-5951-49EE-8924-A9A655B917AA}" type="parTrans" cxnId="{3C40BCCA-AF11-47AD-A160-9732BB155ACF}">
      <dgm:prSet/>
      <dgm:spPr/>
      <dgm:t>
        <a:bodyPr/>
        <a:lstStyle/>
        <a:p>
          <a:endParaRPr lang="en-US"/>
        </a:p>
      </dgm:t>
    </dgm:pt>
    <dgm:pt modelId="{30BA17BF-74F1-4727-8C63-C2735265E2B1}" type="sibTrans" cxnId="{3C40BCCA-AF11-47AD-A160-9732BB155ACF}">
      <dgm:prSet/>
      <dgm:spPr/>
      <dgm:t>
        <a:bodyPr/>
        <a:lstStyle/>
        <a:p>
          <a:endParaRPr lang="en-US"/>
        </a:p>
      </dgm:t>
    </dgm:pt>
    <dgm:pt modelId="{5F7060A9-35BF-41FF-B71D-62D9D67615F5}">
      <dgm:prSet/>
      <dgm:spPr/>
      <dgm:t>
        <a:bodyPr/>
        <a:lstStyle/>
        <a:p>
          <a:r>
            <a:rPr lang="fr-CH"/>
            <a:t>Faire preuve de curiosité et d’imagination.</a:t>
          </a:r>
          <a:endParaRPr lang="en-US"/>
        </a:p>
      </dgm:t>
    </dgm:pt>
    <dgm:pt modelId="{B5ED2125-2336-42A3-A7E0-483099F5F579}" type="parTrans" cxnId="{15B727A3-1866-4736-B7BF-2C14549CB836}">
      <dgm:prSet/>
      <dgm:spPr/>
      <dgm:t>
        <a:bodyPr/>
        <a:lstStyle/>
        <a:p>
          <a:endParaRPr lang="en-US"/>
        </a:p>
      </dgm:t>
    </dgm:pt>
    <dgm:pt modelId="{97E5E17B-2CEC-4B1A-90B0-46DD1872CE80}" type="sibTrans" cxnId="{15B727A3-1866-4736-B7BF-2C14549CB836}">
      <dgm:prSet/>
      <dgm:spPr/>
      <dgm:t>
        <a:bodyPr/>
        <a:lstStyle/>
        <a:p>
          <a:endParaRPr lang="en-US"/>
        </a:p>
      </dgm:t>
    </dgm:pt>
    <dgm:pt modelId="{35599CBC-20F8-4E99-9132-823E8DBA12E7}">
      <dgm:prSet/>
      <dgm:spPr/>
      <dgm:t>
        <a:bodyPr/>
        <a:lstStyle/>
        <a:p>
          <a:r>
            <a:rPr lang="fr-CH" dirty="0"/>
            <a:t>Intérêt pour les sciences.</a:t>
          </a:r>
          <a:endParaRPr lang="en-US" dirty="0"/>
        </a:p>
      </dgm:t>
    </dgm:pt>
    <dgm:pt modelId="{9D81DA8E-A6E6-421B-8CAA-3A86F97B24DF}" type="parTrans" cxnId="{336CFD05-5777-457A-88F7-60443053C585}">
      <dgm:prSet/>
      <dgm:spPr/>
      <dgm:t>
        <a:bodyPr/>
        <a:lstStyle/>
        <a:p>
          <a:endParaRPr lang="en-US"/>
        </a:p>
      </dgm:t>
    </dgm:pt>
    <dgm:pt modelId="{74E039F5-6582-485F-A235-DB279437F36A}" type="sibTrans" cxnId="{336CFD05-5777-457A-88F7-60443053C585}">
      <dgm:prSet/>
      <dgm:spPr/>
      <dgm:t>
        <a:bodyPr/>
        <a:lstStyle/>
        <a:p>
          <a:endParaRPr lang="en-US"/>
        </a:p>
      </dgm:t>
    </dgm:pt>
    <dgm:pt modelId="{93BAF651-1020-4BBB-B8AD-85BDBF9CDC6C}">
      <dgm:prSet/>
      <dgm:spPr/>
      <dgm:t>
        <a:bodyPr/>
        <a:lstStyle/>
        <a:p>
          <a:r>
            <a:rPr lang="fr-CH" dirty="0"/>
            <a:t>Intérêt pour la réalisation de projet (conception, réalisation et esprit critique).</a:t>
          </a:r>
          <a:endParaRPr lang="en-US" dirty="0"/>
        </a:p>
      </dgm:t>
    </dgm:pt>
    <dgm:pt modelId="{3C1C71E3-2F20-4B6D-A6A5-532A3860FE8D}" type="parTrans" cxnId="{6A0BB46D-6530-4026-AE33-1D39ACE639E3}">
      <dgm:prSet/>
      <dgm:spPr/>
      <dgm:t>
        <a:bodyPr/>
        <a:lstStyle/>
        <a:p>
          <a:endParaRPr lang="en-US"/>
        </a:p>
      </dgm:t>
    </dgm:pt>
    <dgm:pt modelId="{7FEBF507-DD4A-4F7A-BC65-B4D35AB59621}" type="sibTrans" cxnId="{6A0BB46D-6530-4026-AE33-1D39ACE639E3}">
      <dgm:prSet/>
      <dgm:spPr/>
      <dgm:t>
        <a:bodyPr/>
        <a:lstStyle/>
        <a:p>
          <a:endParaRPr lang="en-US"/>
        </a:p>
      </dgm:t>
    </dgm:pt>
    <dgm:pt modelId="{0B14BFE3-F92B-B140-8A18-563B6BAA16E9}" type="pres">
      <dgm:prSet presAssocID="{F04D2ABB-89CC-4180-805B-34B42386F80A}" presName="linear" presStyleCnt="0">
        <dgm:presLayoutVars>
          <dgm:animLvl val="lvl"/>
          <dgm:resizeHandles val="exact"/>
        </dgm:presLayoutVars>
      </dgm:prSet>
      <dgm:spPr/>
    </dgm:pt>
    <dgm:pt modelId="{FCBB92B0-9E1C-B54F-A9CF-932B6E6026DF}" type="pres">
      <dgm:prSet presAssocID="{44C8942B-50D4-40AD-9B07-21D0AE6781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372B10-0D20-CC4F-ADD4-AA2CC8ED91ED}" type="pres">
      <dgm:prSet presAssocID="{30BA17BF-74F1-4727-8C63-C2735265E2B1}" presName="spacer" presStyleCnt="0"/>
      <dgm:spPr/>
    </dgm:pt>
    <dgm:pt modelId="{DD29871F-861D-9040-BA3D-4BF1DF9A601B}" type="pres">
      <dgm:prSet presAssocID="{5F7060A9-35BF-41FF-B71D-62D9D67615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6EAE07-E44A-6545-810F-017B379FD07E}" type="pres">
      <dgm:prSet presAssocID="{97E5E17B-2CEC-4B1A-90B0-46DD1872CE80}" presName="spacer" presStyleCnt="0"/>
      <dgm:spPr/>
    </dgm:pt>
    <dgm:pt modelId="{A23B4B7C-11CC-6444-93ED-2388C3A927AB}" type="pres">
      <dgm:prSet presAssocID="{35599CBC-20F8-4E99-9132-823E8DBA12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AEB691-7148-734E-97E3-36827476940B}" type="pres">
      <dgm:prSet presAssocID="{74E039F5-6582-485F-A235-DB279437F36A}" presName="spacer" presStyleCnt="0"/>
      <dgm:spPr/>
    </dgm:pt>
    <dgm:pt modelId="{A8EB6D86-6F99-A849-BF55-F5081AD5B138}" type="pres">
      <dgm:prSet presAssocID="{93BAF651-1020-4BBB-B8AD-85BDBF9CDC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6CFD05-5777-457A-88F7-60443053C585}" srcId="{F04D2ABB-89CC-4180-805B-34B42386F80A}" destId="{35599CBC-20F8-4E99-9132-823E8DBA12E7}" srcOrd="2" destOrd="0" parTransId="{9D81DA8E-A6E6-421B-8CAA-3A86F97B24DF}" sibTransId="{74E039F5-6582-485F-A235-DB279437F36A}"/>
    <dgm:cxn modelId="{4DA68F0D-2246-F644-8AB4-41D9576A8504}" type="presOf" srcId="{5F7060A9-35BF-41FF-B71D-62D9D67615F5}" destId="{DD29871F-861D-9040-BA3D-4BF1DF9A601B}" srcOrd="0" destOrd="0" presId="urn:microsoft.com/office/officeart/2005/8/layout/vList2"/>
    <dgm:cxn modelId="{E1693718-F4CB-DC4A-B3D0-F1F0B32E7F53}" type="presOf" srcId="{35599CBC-20F8-4E99-9132-823E8DBA12E7}" destId="{A23B4B7C-11CC-6444-93ED-2388C3A927AB}" srcOrd="0" destOrd="0" presId="urn:microsoft.com/office/officeart/2005/8/layout/vList2"/>
    <dgm:cxn modelId="{2BE6FB2B-7388-AF4A-912E-8548A5316933}" type="presOf" srcId="{F04D2ABB-89CC-4180-805B-34B42386F80A}" destId="{0B14BFE3-F92B-B140-8A18-563B6BAA16E9}" srcOrd="0" destOrd="0" presId="urn:microsoft.com/office/officeart/2005/8/layout/vList2"/>
    <dgm:cxn modelId="{49C3E853-83B7-A848-AF23-376AB5E57326}" type="presOf" srcId="{44C8942B-50D4-40AD-9B07-21D0AE6781B3}" destId="{FCBB92B0-9E1C-B54F-A9CF-932B6E6026DF}" srcOrd="0" destOrd="0" presId="urn:microsoft.com/office/officeart/2005/8/layout/vList2"/>
    <dgm:cxn modelId="{6A0BB46D-6530-4026-AE33-1D39ACE639E3}" srcId="{F04D2ABB-89CC-4180-805B-34B42386F80A}" destId="{93BAF651-1020-4BBB-B8AD-85BDBF9CDC6C}" srcOrd="3" destOrd="0" parTransId="{3C1C71E3-2F20-4B6D-A6A5-532A3860FE8D}" sibTransId="{7FEBF507-DD4A-4F7A-BC65-B4D35AB59621}"/>
    <dgm:cxn modelId="{15B727A3-1866-4736-B7BF-2C14549CB836}" srcId="{F04D2ABB-89CC-4180-805B-34B42386F80A}" destId="{5F7060A9-35BF-41FF-B71D-62D9D67615F5}" srcOrd="1" destOrd="0" parTransId="{B5ED2125-2336-42A3-A7E0-483099F5F579}" sibTransId="{97E5E17B-2CEC-4B1A-90B0-46DD1872CE80}"/>
    <dgm:cxn modelId="{3C40BCCA-AF11-47AD-A160-9732BB155ACF}" srcId="{F04D2ABB-89CC-4180-805B-34B42386F80A}" destId="{44C8942B-50D4-40AD-9B07-21D0AE6781B3}" srcOrd="0" destOrd="0" parTransId="{B3BFCF47-5951-49EE-8924-A9A655B917AA}" sibTransId="{30BA17BF-74F1-4727-8C63-C2735265E2B1}"/>
    <dgm:cxn modelId="{3741A7E6-10D9-3649-B7CE-E957443F7D58}" type="presOf" srcId="{93BAF651-1020-4BBB-B8AD-85BDBF9CDC6C}" destId="{A8EB6D86-6F99-A849-BF55-F5081AD5B138}" srcOrd="0" destOrd="0" presId="urn:microsoft.com/office/officeart/2005/8/layout/vList2"/>
    <dgm:cxn modelId="{B0916EB0-0A3C-BD43-B9F0-6C6092C1C9AB}" type="presParOf" srcId="{0B14BFE3-F92B-B140-8A18-563B6BAA16E9}" destId="{FCBB92B0-9E1C-B54F-A9CF-932B6E6026DF}" srcOrd="0" destOrd="0" presId="urn:microsoft.com/office/officeart/2005/8/layout/vList2"/>
    <dgm:cxn modelId="{6FC9C994-CF75-F345-93AE-BEE7AD631FEF}" type="presParOf" srcId="{0B14BFE3-F92B-B140-8A18-563B6BAA16E9}" destId="{DD372B10-0D20-CC4F-ADD4-AA2CC8ED91ED}" srcOrd="1" destOrd="0" presId="urn:microsoft.com/office/officeart/2005/8/layout/vList2"/>
    <dgm:cxn modelId="{412F723A-8C4B-EE4F-86DB-89253D90B165}" type="presParOf" srcId="{0B14BFE3-F92B-B140-8A18-563B6BAA16E9}" destId="{DD29871F-861D-9040-BA3D-4BF1DF9A601B}" srcOrd="2" destOrd="0" presId="urn:microsoft.com/office/officeart/2005/8/layout/vList2"/>
    <dgm:cxn modelId="{EC9FBDA6-D1A9-0545-AC05-E7E0BF41DB56}" type="presParOf" srcId="{0B14BFE3-F92B-B140-8A18-563B6BAA16E9}" destId="{E16EAE07-E44A-6545-810F-017B379FD07E}" srcOrd="3" destOrd="0" presId="urn:microsoft.com/office/officeart/2005/8/layout/vList2"/>
    <dgm:cxn modelId="{F2A21F45-E620-D744-97DE-DA4BA467F82F}" type="presParOf" srcId="{0B14BFE3-F92B-B140-8A18-563B6BAA16E9}" destId="{A23B4B7C-11CC-6444-93ED-2388C3A927AB}" srcOrd="4" destOrd="0" presId="urn:microsoft.com/office/officeart/2005/8/layout/vList2"/>
    <dgm:cxn modelId="{9610682A-C771-7643-9D37-3FCDC4A5973B}" type="presParOf" srcId="{0B14BFE3-F92B-B140-8A18-563B6BAA16E9}" destId="{6DAEB691-7148-734E-97E3-36827476940B}" srcOrd="5" destOrd="0" presId="urn:microsoft.com/office/officeart/2005/8/layout/vList2"/>
    <dgm:cxn modelId="{10EC56B3-72BD-4748-8F4E-49E9396FBC28}" type="presParOf" srcId="{0B14BFE3-F92B-B140-8A18-563B6BAA16E9}" destId="{A8EB6D86-6F99-A849-BF55-F5081AD5B1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FAF1B-3621-E245-B040-81EBC9D07010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b="1" kern="1200" dirty="0"/>
            <a:t>MSN 36</a:t>
          </a:r>
          <a:r>
            <a:rPr lang="fr-CH" sz="2500" kern="1200" dirty="0"/>
            <a:t> Analyser des phénomènes naturels et des technologies à l’aide de démarches caractéristiques des sciences expérimentales. </a:t>
          </a:r>
          <a:endParaRPr lang="en-US" sz="2500" kern="1200" dirty="0"/>
        </a:p>
      </dsp:txBody>
      <dsp:txXfrm>
        <a:off x="48547" y="127216"/>
        <a:ext cx="10418506" cy="897406"/>
      </dsp:txXfrm>
    </dsp:sp>
    <dsp:sp modelId="{1303D1B8-4701-5D45-87D3-94D24B0C439F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b="1" kern="1200" dirty="0"/>
            <a:t>MSN 37</a:t>
          </a:r>
          <a:r>
            <a:rPr lang="fr-CH" sz="2500" kern="1200" dirty="0"/>
            <a:t> Analyser les mécanismes des fonctions du corps humain et en tirer des conséquences pour sa santé.</a:t>
          </a:r>
          <a:endParaRPr lang="en-US" sz="2500" kern="1200" dirty="0"/>
        </a:p>
      </dsp:txBody>
      <dsp:txXfrm>
        <a:off x="48547" y="1193716"/>
        <a:ext cx="10418506" cy="897406"/>
      </dsp:txXfrm>
    </dsp:sp>
    <dsp:sp modelId="{D0E1D42D-27A9-854D-A877-0B3DA5582CCD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b="1" kern="1200" dirty="0"/>
            <a:t>MSN 38</a:t>
          </a:r>
          <a:r>
            <a:rPr lang="fr-CH" sz="2500" kern="1200" dirty="0"/>
            <a:t> Étudier l’organisation du vivant et en tirer des conséquences pour la pérennité́ de la vie.</a:t>
          </a:r>
          <a:endParaRPr lang="en-US" sz="2500" kern="1200" dirty="0"/>
        </a:p>
      </dsp:txBody>
      <dsp:txXfrm>
        <a:off x="48547" y="2260216"/>
        <a:ext cx="10418506" cy="897406"/>
      </dsp:txXfrm>
    </dsp:sp>
    <dsp:sp modelId="{7D28C155-4849-C04F-BBDA-D2AAA4CBAAB7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Compétences transversales: </a:t>
          </a:r>
          <a:r>
            <a:rPr lang="fr-CH" sz="2500" kern="1200" dirty="0"/>
            <a:t>Collaboration, communication, stratégies d’apprentissage, pensée créatrice et démarche réflexive.</a:t>
          </a:r>
          <a:endParaRPr lang="en-US" sz="2500" kern="1200" dirty="0"/>
        </a:p>
      </dsp:txBody>
      <dsp:txXfrm>
        <a:off x="48547" y="3326716"/>
        <a:ext cx="10418506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6DF45-C57C-C448-B46C-3B5DCEF4028F}">
      <dsp:nvSpPr>
        <dsp:cNvPr id="0" name=""/>
        <dsp:cNvSpPr/>
      </dsp:nvSpPr>
      <dsp:spPr>
        <a:xfrm>
          <a:off x="0" y="772665"/>
          <a:ext cx="6245265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Être capable de travailler en laboratoire seul et en binôme.</a:t>
          </a:r>
          <a:endParaRPr lang="en-US" sz="1600" kern="1200" dirty="0"/>
        </a:p>
      </dsp:txBody>
      <dsp:txXfrm>
        <a:off x="31028" y="803693"/>
        <a:ext cx="6183209" cy="573546"/>
      </dsp:txXfrm>
    </dsp:sp>
    <dsp:sp modelId="{FD1F3656-8D07-294B-9EFD-7183BC66F614}">
      <dsp:nvSpPr>
        <dsp:cNvPr id="0" name=""/>
        <dsp:cNvSpPr/>
      </dsp:nvSpPr>
      <dsp:spPr>
        <a:xfrm>
          <a:off x="0" y="1454348"/>
          <a:ext cx="6245265" cy="635602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Développer le sens de l’organisation, de l’observation, la précision.</a:t>
          </a:r>
          <a:endParaRPr lang="en-US" sz="1600" kern="1200" dirty="0"/>
        </a:p>
      </dsp:txBody>
      <dsp:txXfrm>
        <a:off x="31028" y="1485376"/>
        <a:ext cx="6183209" cy="573546"/>
      </dsp:txXfrm>
    </dsp:sp>
    <dsp:sp modelId="{004D06F9-9089-6545-8923-48971948380A}">
      <dsp:nvSpPr>
        <dsp:cNvPr id="0" name=""/>
        <dsp:cNvSpPr/>
      </dsp:nvSpPr>
      <dsp:spPr>
        <a:xfrm>
          <a:off x="0" y="2136031"/>
          <a:ext cx="6245265" cy="635602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Développer une démarche scientifique. </a:t>
          </a:r>
          <a:endParaRPr lang="en-US" sz="1600" kern="1200" dirty="0"/>
        </a:p>
      </dsp:txBody>
      <dsp:txXfrm>
        <a:off x="31028" y="2167059"/>
        <a:ext cx="6183209" cy="573546"/>
      </dsp:txXfrm>
    </dsp:sp>
    <dsp:sp modelId="{8B68109C-700D-BB45-845B-7A95D796B247}">
      <dsp:nvSpPr>
        <dsp:cNvPr id="0" name=""/>
        <dsp:cNvSpPr/>
      </dsp:nvSpPr>
      <dsp:spPr>
        <a:xfrm>
          <a:off x="0" y="2817713"/>
          <a:ext cx="6245265" cy="635602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Adopter un comportement écologique en étudiant les êtres vivants, les écosystèmes et apprendre à gérer durablement les ressources naturelles.</a:t>
          </a:r>
          <a:endParaRPr lang="en-US" sz="1600" kern="1200" dirty="0"/>
        </a:p>
      </dsp:txBody>
      <dsp:txXfrm>
        <a:off x="31028" y="2848741"/>
        <a:ext cx="6183209" cy="573546"/>
      </dsp:txXfrm>
    </dsp:sp>
    <dsp:sp modelId="{AC16E7E4-D476-7C49-91B4-E700EF08EE2B}">
      <dsp:nvSpPr>
        <dsp:cNvPr id="0" name=""/>
        <dsp:cNvSpPr/>
      </dsp:nvSpPr>
      <dsp:spPr>
        <a:xfrm>
          <a:off x="0" y="3499396"/>
          <a:ext cx="6245265" cy="635602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Analyser les mécanismes des fonctions du corps humain et en tirer des conséquences pour sa santé.</a:t>
          </a:r>
          <a:endParaRPr lang="en-US" sz="1600" kern="1200" dirty="0"/>
        </a:p>
      </dsp:txBody>
      <dsp:txXfrm>
        <a:off x="31028" y="3530424"/>
        <a:ext cx="6183209" cy="573546"/>
      </dsp:txXfrm>
    </dsp:sp>
    <dsp:sp modelId="{82F7330A-731A-EF4A-B463-1A29CE895825}">
      <dsp:nvSpPr>
        <dsp:cNvPr id="0" name=""/>
        <dsp:cNvSpPr/>
      </dsp:nvSpPr>
      <dsp:spPr>
        <a:xfrm>
          <a:off x="0" y="4181078"/>
          <a:ext cx="6245265" cy="63560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Découvrir des métiers en lien avec le domaine médical, technique et industriel et de la nature.</a:t>
          </a:r>
          <a:endParaRPr lang="en-US" sz="1600" kern="1200" dirty="0"/>
        </a:p>
      </dsp:txBody>
      <dsp:txXfrm>
        <a:off x="31028" y="4212106"/>
        <a:ext cx="6183209" cy="573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B92B0-9E1C-B54F-A9CF-932B6E6026DF}">
      <dsp:nvSpPr>
        <dsp:cNvPr id="0" name=""/>
        <dsp:cNvSpPr/>
      </dsp:nvSpPr>
      <dsp:spPr>
        <a:xfrm>
          <a:off x="0" y="490545"/>
          <a:ext cx="6263640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/>
            <a:t>Motivation.</a:t>
          </a:r>
          <a:endParaRPr lang="en-US" sz="2700" kern="1200"/>
        </a:p>
      </dsp:txBody>
      <dsp:txXfrm>
        <a:off x="52359" y="542904"/>
        <a:ext cx="6158922" cy="967861"/>
      </dsp:txXfrm>
    </dsp:sp>
    <dsp:sp modelId="{DD29871F-861D-9040-BA3D-4BF1DF9A601B}">
      <dsp:nvSpPr>
        <dsp:cNvPr id="0" name=""/>
        <dsp:cNvSpPr/>
      </dsp:nvSpPr>
      <dsp:spPr>
        <a:xfrm>
          <a:off x="0" y="1640884"/>
          <a:ext cx="6263640" cy="10725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/>
            <a:t>Faire preuve de curiosité et d’imagination.</a:t>
          </a:r>
          <a:endParaRPr lang="en-US" sz="2700" kern="1200"/>
        </a:p>
      </dsp:txBody>
      <dsp:txXfrm>
        <a:off x="52359" y="1693243"/>
        <a:ext cx="6158922" cy="967861"/>
      </dsp:txXfrm>
    </dsp:sp>
    <dsp:sp modelId="{A23B4B7C-11CC-6444-93ED-2388C3A927AB}">
      <dsp:nvSpPr>
        <dsp:cNvPr id="0" name=""/>
        <dsp:cNvSpPr/>
      </dsp:nvSpPr>
      <dsp:spPr>
        <a:xfrm>
          <a:off x="0" y="2791223"/>
          <a:ext cx="6263640" cy="10725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Intérêt pour les sciences.</a:t>
          </a:r>
          <a:endParaRPr lang="en-US" sz="2700" kern="1200" dirty="0"/>
        </a:p>
      </dsp:txBody>
      <dsp:txXfrm>
        <a:off x="52359" y="2843582"/>
        <a:ext cx="6158922" cy="967861"/>
      </dsp:txXfrm>
    </dsp:sp>
    <dsp:sp modelId="{A8EB6D86-6F99-A849-BF55-F5081AD5B138}">
      <dsp:nvSpPr>
        <dsp:cNvPr id="0" name=""/>
        <dsp:cNvSpPr/>
      </dsp:nvSpPr>
      <dsp:spPr>
        <a:xfrm>
          <a:off x="0" y="3941563"/>
          <a:ext cx="6263640" cy="10725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Intérêt pour la réalisation de projet (conception, réalisation et esprit critique).</a:t>
          </a:r>
          <a:endParaRPr lang="en-US" sz="2700" kern="1200" dirty="0"/>
        </a:p>
      </dsp:txBody>
      <dsp:txXfrm>
        <a:off x="52359" y="3993922"/>
        <a:ext cx="6158922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9102D-9D7B-8C04-6042-531E8424F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7EABED-39C7-69E8-6437-549938776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9DF77-1E3A-2A9A-F24A-91B7AE52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BF527-76EF-56DA-08DD-DEEEE81E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D814FB-A7A0-9F1B-9057-6648C778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52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518D3-B1B9-4A61-A3DA-808143AE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6F8E07-010A-7D48-5752-CD944DA9C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A3F6C2-4112-4F33-3212-70835237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21A88-421C-8571-AFA4-C32E54D2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9242C1-4C47-282A-5944-CE73FCB9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78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638B6B-16D0-A261-F4F1-694AB7444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F10186-9831-76AD-A1C2-C1BCFFF30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AEF65A-48CC-924D-D3EF-FE881B53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455D12-ABE3-7B00-60AA-E1D673E0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4A17CA-26B4-9A11-0264-4BB0339C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9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628FB-3F61-2619-48FF-465D7551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DB5818-D98F-2BB2-175E-811FD1CAA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D5635-AB33-F4EB-A741-2589F2C0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2A639-D40A-4F42-707F-4C9514AA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D9AA96-405E-1027-8757-03992FBC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7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BE28D-2075-77F3-C051-FFD206F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5C58A-0315-3FCF-E36D-544777E0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26B7B-B0F2-BB83-C70A-98711EA4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AF66D-C245-25D8-2373-D91A209C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FC1E86-3512-6F38-F66B-23AF4A45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5F1B5-A8AA-8493-B612-92DDC688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61F211-29C5-0831-56F2-5C5359B01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7CD2BE-44E3-7D3B-BBDB-641051866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B0A878-8B1A-94C4-FCBE-800CA6CD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9C6244-6A0B-7691-D245-C56F3BDC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847D2-2734-C602-633A-E371EDE5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00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F43AC-5872-51FB-B5DE-C2EC071D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C0C523-FBCD-7B57-6DB8-7C42D7FE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4BA83B-FF9F-8747-B452-1A6EEC24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6A872D-42E3-6766-5045-30CAD1D23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304BF5-69C4-AE0E-CB3F-CCF52984C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1179F2-E3F7-B7FB-EB73-AA5F23D3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0DB748-49B8-4E7E-2483-BCC8FAC6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B298C6-FD0D-0E60-CCE0-2345E2C4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3D8F3-F34E-70E0-65D5-A21BADCE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7653AA-0C39-0B22-F1C8-C9B50FE9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7CC9EE-98B6-445A-83F7-DB3D239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463771-B429-7F4C-9421-4DD5ACCC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87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6223CF-3A54-F848-4286-237CBD07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ED233D-64D0-CF41-659E-C0645122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55B6B2-0BE2-F600-3DBC-61FB274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6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8E43E-EDED-FACB-D7B2-8323C3D4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3BDA6-D712-9899-897A-D03EA804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475BA4-125D-8AD4-90DD-E70E6B9EA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CA91CD-6D4C-3F77-8E24-A91EFAAC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C0C3F9-73B6-ACDB-7C78-FFFBC673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645AB5-383B-004D-DC46-BE347EA4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0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80F41-3FC0-A812-3B0D-90AB4995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C3153C-E5B3-62B7-1696-3EDD32BAA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B6F597-336E-6560-B448-278346A4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0EABA4-EE92-BB55-43D7-3770DFBE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4AC946-8CDE-9D39-2B51-F70E8BD7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5C98CE-9579-8E3A-0ADF-48180672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2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60E80A-4FE6-2ABF-5C99-0725802C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B16F61-2C0F-D018-79A9-67F5E76AF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7D9797-B669-9E6D-84FF-5091618F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DE354-E935-A646-A79B-94C5E127C5C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062F7A-11E3-031F-AA1C-3D9AFBAC2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ECFCA-5ED6-F00E-BF90-252175027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1AB4-E5C1-BF4D-B954-BB25357A7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59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41E858-AC4B-DFE7-9A77-6906915D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0" b="9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0A72BA-7A30-8761-BB5D-457B2C016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Autofit/>
          </a:bodyPr>
          <a:lstStyle/>
          <a:p>
            <a:r>
              <a:rPr lang="fr-FR" sz="4400" b="1" dirty="0"/>
              <a:t>OCOM </a:t>
            </a:r>
            <a:br>
              <a:rPr lang="fr-FR" sz="4400" b="1" dirty="0"/>
            </a:br>
            <a:r>
              <a:rPr lang="fr-FR" sz="4400" b="1" dirty="0"/>
              <a:t>Santé, bien-être et écologie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A69053-6B17-BE47-E32F-A805B2C5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r-FR" sz="2000" dirty="0"/>
              <a:t>EPS Villeneuve Haut-Lac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ous-titre 2">
            <a:extLst>
              <a:ext uri="{FF2B5EF4-FFF2-40B4-BE49-F238E27FC236}">
                <a16:creationId xmlns:a16="http://schemas.microsoft.com/office/drawing/2014/main" id="{022144E4-B567-842A-60F2-3D427A87583D}"/>
              </a:ext>
            </a:extLst>
          </p:cNvPr>
          <p:cNvSpPr txBox="1">
            <a:spLocks/>
          </p:cNvSpPr>
          <p:nvPr/>
        </p:nvSpPr>
        <p:spPr>
          <a:xfrm>
            <a:off x="-1328736" y="6633605"/>
            <a:ext cx="11415711" cy="283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Image – source : https://</a:t>
            </a:r>
            <a:r>
              <a:rPr lang="fr-FR" sz="1100" dirty="0" err="1"/>
              <a:t>www.bibliotheques.cergypontoise.fr</a:t>
            </a:r>
            <a:r>
              <a:rPr lang="fr-FR" sz="1100" dirty="0"/>
              <a:t>/ressources-</a:t>
            </a:r>
            <a:r>
              <a:rPr lang="fr-FR" sz="1100" dirty="0" err="1"/>
              <a:t>numeriques</a:t>
            </a:r>
            <a:r>
              <a:rPr lang="fr-FR" sz="1100" dirty="0"/>
              <a:t>/tout-apprendre-bien-etre-sante-sport-fitness-cuisine-et-nutrition</a:t>
            </a:r>
          </a:p>
        </p:txBody>
      </p:sp>
    </p:spTree>
    <p:extLst>
      <p:ext uri="{BB962C8B-B14F-4D97-AF65-F5344CB8AC3E}">
        <p14:creationId xmlns:p14="http://schemas.microsoft.com/office/powerpoint/2010/main" val="219389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7D1C68-BCEA-A8B0-2BF0-C07F7701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28471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Questions ?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18C79B28-E075-24E9-EA77-C56CC83F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008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A67120-6C05-2DBF-F39E-F6A70D10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fr-FR" sz="4000" dirty="0"/>
              <a:t>Tables des matières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9A3A2-F8C5-40AB-FDAA-9F5410EE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2601815"/>
          </a:xfrm>
        </p:spPr>
        <p:txBody>
          <a:bodyPr>
            <a:noAutofit/>
          </a:bodyPr>
          <a:lstStyle/>
          <a:p>
            <a:r>
              <a:rPr lang="fr-FR" dirty="0"/>
              <a:t>Objectifs PER</a:t>
            </a:r>
          </a:p>
          <a:p>
            <a:r>
              <a:rPr lang="fr-FR" dirty="0"/>
              <a:t>Objectifs généraux</a:t>
            </a:r>
          </a:p>
          <a:p>
            <a:r>
              <a:rPr lang="fr-FR" dirty="0"/>
              <a:t>Compétences</a:t>
            </a:r>
          </a:p>
          <a:p>
            <a:r>
              <a:rPr lang="fr-FR" dirty="0"/>
              <a:t>Domaines professionnels</a:t>
            </a:r>
          </a:p>
          <a:p>
            <a:r>
              <a:rPr lang="fr-FR" dirty="0"/>
              <a:t>Planification</a:t>
            </a:r>
          </a:p>
          <a:p>
            <a:r>
              <a:rPr lang="fr-FR" dirty="0"/>
              <a:t>Questions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Éducation">
            <a:extLst>
              <a:ext uri="{FF2B5EF4-FFF2-40B4-BE49-F238E27FC236}">
                <a16:creationId xmlns:a16="http://schemas.microsoft.com/office/drawing/2014/main" id="{FEF30C1E-6C07-3A37-DCE9-87126E4E1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81053-776C-A13A-BB47-E2DD68E5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PER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2B3E31B-2F7E-7F37-BDE9-56BA761CC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494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7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B9C6E9-7AA1-1C64-921B-79397694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7400"/>
              <a:t>Objectifs généraux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4936108-7564-D865-7A80-610654EC0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04623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32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9C3AC8-D5E9-8AE5-9274-2B195BA9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fr-FR" dirty="0"/>
              <a:t>Compétences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F4CA564-D44C-09FF-7D3E-9E205A948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68367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87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281A2D-5CDB-1919-AD7B-05F88091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r-FR" sz="3600">
                <a:solidFill>
                  <a:schemeClr val="tx2"/>
                </a:solidFill>
              </a:rPr>
              <a:t>Domaines professionnels</a:t>
            </a:r>
          </a:p>
        </p:txBody>
      </p:sp>
      <p:pic>
        <p:nvPicPr>
          <p:cNvPr id="7" name="Graphic 6" descr="Vétérinaire">
            <a:extLst>
              <a:ext uri="{FF2B5EF4-FFF2-40B4-BE49-F238E27FC236}">
                <a16:creationId xmlns:a16="http://schemas.microsoft.com/office/drawing/2014/main" id="{2DC02007-F852-F2C1-9D88-14F32097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13B798-E46C-B4A9-6C22-664ACE8F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03" y="1793847"/>
            <a:ext cx="4977578" cy="4935286"/>
          </a:xfrm>
        </p:spPr>
        <p:txBody>
          <a:bodyPr anchor="ctr">
            <a:normAutofit fontScale="92500"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Ambulancier-ère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Assistant-e</a:t>
            </a: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médecin vétérinaire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Assistant-e</a:t>
            </a: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soins et santé communautaire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Assistant-e</a:t>
            </a: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pharmacie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Droguiste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Diététicien-ne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Laborantin-e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Physiothérapeute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Sage-femme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Technicien-ne</a:t>
            </a: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radiologie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Garde-forestier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Garde-pêche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Agriculteur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fr-CH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Etc.</a:t>
            </a:r>
            <a:endParaRPr lang="fr-CH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4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6EB046-5CB9-8281-12D0-F5D9CFAF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r-FR"/>
              <a:t>Planification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0C5AA-B3CF-0BCF-DC83-0F22DDBA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221615" indent="0">
              <a:buNone/>
            </a:pPr>
            <a:r>
              <a:rPr lang="fr-CH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Module 1 « Santé »</a:t>
            </a:r>
            <a:endParaRPr lang="fr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Pharmacie de ménage/voyage </a:t>
            </a: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Mesures de certains paramètres : tension, glycémie, température, taux de saturation de l’oxygène.</a:t>
            </a:r>
            <a:endParaRPr lang="fr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Pharmacologie : les médicaments, processus de la mise sur le marché (</a:t>
            </a:r>
            <a:r>
              <a:rPr lang="fr-CH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Swissmedic</a:t>
            </a: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assurances maladies.</a:t>
            </a:r>
          </a:p>
          <a:p>
            <a:pPr marL="0" lvl="0" indent="0">
              <a:buSzPts val="1000"/>
              <a:buNone/>
            </a:pPr>
            <a:endParaRPr lang="fr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indent="0">
              <a:buNone/>
            </a:pPr>
            <a:r>
              <a:rPr lang="fr-CH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Module 2 « Préparations »</a:t>
            </a:r>
            <a:endParaRPr lang="fr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Mélange d’huiles essentielles (contre les refroidissements, contre les courbatures)</a:t>
            </a:r>
            <a:endParaRPr lang="fr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Cosmétiques (déodorant, stick à lèvres, crème pour le corps, savon)</a:t>
            </a:r>
            <a:endParaRPr lang="fr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Écologie : Sensibilisation à la consommation/surconsommation, etc.</a:t>
            </a:r>
            <a:endParaRPr lang="fr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créer une étiquette, un prix, une affiche</a:t>
            </a:r>
            <a:endParaRPr lang="fr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300" dirty="0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Santé, sécurité sociale et mutuelle | Campus France">
            <a:extLst>
              <a:ext uri="{FF2B5EF4-FFF2-40B4-BE49-F238E27FC236}">
                <a16:creationId xmlns:a16="http://schemas.microsoft.com/office/drawing/2014/main" id="{30278C3E-ED70-42F6-112C-FDBEB7DA4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r="5921" b="2"/>
          <a:stretch/>
        </p:blipFill>
        <p:spPr bwMode="auto">
          <a:xfrm>
            <a:off x="8986838" y="3772708"/>
            <a:ext cx="3205162" cy="3085292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sp>
        <p:nvSpPr>
          <p:cNvPr id="29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Faire ses produits de beauté : 8 adresses où faire son shopping - Marie  Claire">
            <a:extLst>
              <a:ext uri="{FF2B5EF4-FFF2-40B4-BE49-F238E27FC236}">
                <a16:creationId xmlns:a16="http://schemas.microsoft.com/office/drawing/2014/main" id="{D82519BE-6BF7-5483-976E-02358EE45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1" r="3719" b="2"/>
          <a:stretch/>
        </p:blipFill>
        <p:spPr bwMode="auto">
          <a:xfrm>
            <a:off x="6333878" y="307509"/>
            <a:ext cx="3191495" cy="272772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89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87CDA-7076-6B40-97B3-F723F9F4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221615" indent="0">
              <a:buNone/>
            </a:pPr>
            <a:r>
              <a:rPr lang="fr-CH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 3 « Écologie et Astronomie »</a:t>
            </a:r>
            <a:endParaRPr lang="fr-CH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Création d’un écosystème et dossier du suivi de l’évolution (pendant 6 à 12 mois).</a:t>
            </a:r>
          </a:p>
          <a:p>
            <a:pPr marL="342900" lvl="0" indent="-342900"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Étude d’un milieu forestier, impact de l’homme sur le réchauffement climatique, développement durable</a:t>
            </a:r>
            <a:r>
              <a:rPr lang="fr-CH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Astronomie : observation et étude du ciel.</a:t>
            </a:r>
          </a:p>
          <a:p>
            <a:pPr marL="0" lvl="0" indent="0">
              <a:buNone/>
            </a:pPr>
            <a:endParaRPr lang="fr-CH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/>
            <a:endParaRPr lang="fr-CH" sz="13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1615" indent="0">
              <a:buNone/>
            </a:pPr>
            <a:r>
              <a:rPr lang="fr-CH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 4 « Sciences humaines et sociales »</a:t>
            </a:r>
            <a:endParaRPr lang="fr-CH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Histoire/société : place de la femme et de l’homme dans la recherche et la médecine, prix Nobel</a:t>
            </a:r>
            <a:r>
              <a:rPr lang="fr-CH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CH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Perspectives métiers : Travail de recherche sur un métier et une entreprise en lien avec les sciences/santé </a:t>
            </a:r>
          </a:p>
          <a:p>
            <a:pPr marL="342900" lvl="0" indent="-342900">
              <a:buFont typeface="Tahoma" panose="020B0604030504040204" pitchFamily="34" charset="0"/>
              <a:buChar char=""/>
            </a:pP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Débat scientifique avec un</a:t>
            </a:r>
            <a:r>
              <a:rPr lang="fr-CH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CH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d’actualité : comment trouver des sources fiables ? Développer l’esprit critique, argumenter, structurer un débat.</a:t>
            </a:r>
          </a:p>
          <a:p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17 femmes prix Nobel de sciences | Éditions Odile Jacob">
            <a:extLst>
              <a:ext uri="{FF2B5EF4-FFF2-40B4-BE49-F238E27FC236}">
                <a16:creationId xmlns:a16="http://schemas.microsoft.com/office/drawing/2014/main" id="{61F130F1-BBDF-EC9E-CEC6-3B7653C99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6" r="2" b="19609"/>
          <a:stretch/>
        </p:blipFill>
        <p:spPr bwMode="auto">
          <a:xfrm>
            <a:off x="8578641" y="3220366"/>
            <a:ext cx="2519310" cy="242509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 descr="Écologie et environnement : quelles différences ? | Fournisseur-Energie">
            <a:extLst>
              <a:ext uri="{FF2B5EF4-FFF2-40B4-BE49-F238E27FC236}">
                <a16:creationId xmlns:a16="http://schemas.microsoft.com/office/drawing/2014/main" id="{48A8AF30-E398-858B-A78D-894D9D40C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r="15470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62265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80AF7-DFB1-5A11-BE33-E2104401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221615" indent="0">
              <a:buNone/>
            </a:pPr>
            <a:r>
              <a:rPr lang="fr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Module 5 « Bien-être »</a:t>
            </a:r>
            <a:endParaRPr lang="fr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cerveau : la mémoire, le sommeil, comment fonctionne-t-il?</a:t>
            </a:r>
            <a:endParaRPr lang="fr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Nutrition et sport : alimentation, sport, prévention des maladies et des accidents. </a:t>
            </a: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endParaRPr lang="fr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1615" indent="0">
              <a:buNone/>
            </a:pPr>
            <a:r>
              <a:rPr lang="fr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Module 6 « Examen »</a:t>
            </a:r>
            <a:endParaRPr lang="fr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 de recherche : Dossier à réaliser avec une hypothèse à poser, une expérience à imaginer et réaliser ou questionnaire à élaborer et faire passer. </a:t>
            </a:r>
          </a:p>
          <a:p>
            <a:pPr marL="342900" lvl="0" indent="-342900">
              <a:buSzPts val="1000"/>
              <a:buFont typeface="Tahoma" panose="020B0604030504040204" pitchFamily="34" charset="0"/>
              <a:buChar char=""/>
            </a:pPr>
            <a:r>
              <a:rPr lang="fr-CH" sz="1800" dirty="0">
                <a:latin typeface="Arial" panose="020B0604020202020204" pitchFamily="34" charset="0"/>
                <a:cs typeface="Times New Roman" panose="02020603050405020304" pitchFamily="18" charset="0"/>
              </a:rPr>
              <a:t>Oral: Présentation et défense du dossier.</a:t>
            </a:r>
            <a:endParaRPr lang="fr-FR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E8A5C8-A3EF-9850-50A1-769E4ADDA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8" r="17327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 descr="Alimentation et cerveau">
            <a:extLst>
              <a:ext uri="{FF2B5EF4-FFF2-40B4-BE49-F238E27FC236}">
                <a16:creationId xmlns:a16="http://schemas.microsoft.com/office/drawing/2014/main" id="{558893E9-8FA4-27C1-2D44-C2740BD8A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-1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3831271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546</Words>
  <Application>Microsoft Macintosh PowerPoint</Application>
  <PresentationFormat>Grand écran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Tahoma</vt:lpstr>
      <vt:lpstr>Times New Roman</vt:lpstr>
      <vt:lpstr>Thème Office</vt:lpstr>
      <vt:lpstr>OCOM  Santé, bien-être et écologie</vt:lpstr>
      <vt:lpstr>Tables des matières</vt:lpstr>
      <vt:lpstr>Objectifs PER</vt:lpstr>
      <vt:lpstr>Objectifs généraux</vt:lpstr>
      <vt:lpstr>Compétences</vt:lpstr>
      <vt:lpstr>Domaines professionnels</vt:lpstr>
      <vt:lpstr>Planification</vt:lpstr>
      <vt:lpstr>Présentation PowerPoint</vt:lpstr>
      <vt:lpstr>Présentation PowerPoint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OCOM Sciences</dc:title>
  <dc:creator>Jennifer Gygli</dc:creator>
  <cp:lastModifiedBy>Jennifer Gygli</cp:lastModifiedBy>
  <cp:revision>18</cp:revision>
  <dcterms:created xsi:type="dcterms:W3CDTF">2023-02-06T05:26:45Z</dcterms:created>
  <dcterms:modified xsi:type="dcterms:W3CDTF">2023-02-28T15:21:22Z</dcterms:modified>
</cp:coreProperties>
</file>