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0"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b="0"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b="0"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b="0"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b="0"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« Saisissez une citation ici. »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b="0" sz="4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« Saisissez une citation ici. »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0"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b="0"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b="0"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b="0"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b="0"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0"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b="0"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b="0"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b="0"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b="0"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b="0" sz="2800">
                <a:latin typeface="+mn-lt"/>
                <a:ea typeface="+mn-ea"/>
                <a:cs typeface="+mn-cs"/>
                <a:sym typeface="Helvetica Light"/>
              </a:defRPr>
            </a:lvl1pPr>
            <a:lvl2pPr marL="762000" indent="-381000">
              <a:spcBef>
                <a:spcPts val="3800"/>
              </a:spcBef>
              <a:defRPr b="0" sz="2800">
                <a:latin typeface="+mn-lt"/>
                <a:ea typeface="+mn-ea"/>
                <a:cs typeface="+mn-cs"/>
                <a:sym typeface="Helvetica Light"/>
              </a:defRPr>
            </a:lvl2pPr>
            <a:lvl3pPr marL="1143000" indent="-381000">
              <a:spcBef>
                <a:spcPts val="3800"/>
              </a:spcBef>
              <a:defRPr b="0" sz="2800">
                <a:latin typeface="+mn-lt"/>
                <a:ea typeface="+mn-ea"/>
                <a:cs typeface="+mn-cs"/>
                <a:sym typeface="Helvetica Light"/>
              </a:defRPr>
            </a:lvl3pPr>
            <a:lvl4pPr marL="1524000" indent="-381000">
              <a:spcBef>
                <a:spcPts val="3800"/>
              </a:spcBef>
              <a:defRPr b="0" sz="2800">
                <a:latin typeface="+mn-lt"/>
                <a:ea typeface="+mn-ea"/>
                <a:cs typeface="+mn-cs"/>
                <a:sym typeface="Helvetica Light"/>
              </a:defRPr>
            </a:lvl4pPr>
            <a:lvl5pPr marL="1905000" indent="-381000">
              <a:spcBef>
                <a:spcPts val="3800"/>
              </a:spcBef>
              <a:defRPr b="0" sz="2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COM…"/>
          <p:cNvSpPr txBox="1"/>
          <p:nvPr>
            <p:ph type="ctrTitle"/>
          </p:nvPr>
        </p:nvSpPr>
        <p:spPr>
          <a:xfrm>
            <a:off x="1270000" y="2476500"/>
            <a:ext cx="10464800" cy="3302000"/>
          </a:xfrm>
          <a:prstGeom prst="rect">
            <a:avLst/>
          </a:prstGeom>
        </p:spPr>
        <p:txBody>
          <a:bodyPr/>
          <a:lstStyle/>
          <a:p>
            <a:pPr defTabSz="514095">
              <a:defRPr b="1" sz="7040">
                <a:latin typeface="Helvetica"/>
                <a:ea typeface="Helvetica"/>
                <a:cs typeface="Helvetica"/>
                <a:sym typeface="Helvetica"/>
              </a:defRPr>
            </a:pPr>
            <a:r>
              <a:t>OCOM</a:t>
            </a:r>
          </a:p>
          <a:p>
            <a:pPr defTabSz="514095">
              <a:defRPr sz="7040"/>
            </a:pPr>
          </a:p>
          <a:p>
            <a:pPr defTabSz="514095">
              <a:defRPr b="1" sz="7040">
                <a:latin typeface="Helvetica"/>
                <a:ea typeface="Helvetica"/>
                <a:cs typeface="Helvetica"/>
                <a:sym typeface="Helvetica"/>
              </a:defRPr>
            </a:pPr>
            <a:r>
              <a:t>ROBOTIQUE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a robotique aujourd’hui"/>
          <p:cNvSpPr txBox="1"/>
          <p:nvPr>
            <p:ph type="title"/>
          </p:nvPr>
        </p:nvSpPr>
        <p:spPr>
          <a:xfrm>
            <a:off x="1016000" y="99060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La robotique aujourd’hui</a:t>
            </a:r>
          </a:p>
        </p:txBody>
      </p:sp>
      <p:sp>
        <p:nvSpPr>
          <p:cNvPr id="122" name="Robots industriels…"/>
          <p:cNvSpPr txBox="1"/>
          <p:nvPr>
            <p:ph type="body" idx="1"/>
          </p:nvPr>
        </p:nvSpPr>
        <p:spPr>
          <a:xfrm>
            <a:off x="7366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Robots industriels</a:t>
            </a:r>
          </a:p>
          <a:p>
            <a:pPr/>
            <a:r>
              <a:t>Robots domestiques</a:t>
            </a:r>
          </a:p>
          <a:p>
            <a:pPr/>
            <a:r>
              <a:t>Robots médicaux</a:t>
            </a:r>
          </a:p>
          <a:p>
            <a:pPr/>
            <a:r>
              <a:t>Robots militaires</a:t>
            </a:r>
          </a:p>
          <a:p>
            <a:pPr/>
            <a:r>
              <a:t>Robots scientifiques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750">
        <p:wipe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Que proposons-nous ?"/>
          <p:cNvSpPr txBox="1"/>
          <p:nvPr>
            <p:ph type="title"/>
          </p:nvPr>
        </p:nvSpPr>
        <p:spPr>
          <a:xfrm>
            <a:off x="1104900" y="1117600"/>
            <a:ext cx="11099800" cy="2120900"/>
          </a:xfrm>
          <a:prstGeom prst="rect">
            <a:avLst/>
          </a:prstGeom>
        </p:spPr>
        <p:txBody>
          <a:bodyPr/>
          <a:lstStyle/>
          <a:p>
            <a:pPr defTabSz="554990">
              <a:defRPr sz="7600"/>
            </a:pP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Que proposons-nous ?</a:t>
            </a:r>
          </a:p>
        </p:txBody>
      </p:sp>
      <p:sp>
        <p:nvSpPr>
          <p:cNvPr id="125" name="9H : Découvrir le fonctionnement du robot (mouvements, capteurs, base de la programmation des Robots LEGO)…"/>
          <p:cNvSpPr txBox="1"/>
          <p:nvPr>
            <p:ph type="body" idx="1"/>
          </p:nvPr>
        </p:nvSpPr>
        <p:spPr>
          <a:xfrm>
            <a:off x="1104900" y="2908944"/>
            <a:ext cx="11099800" cy="4634856"/>
          </a:xfrm>
          <a:prstGeom prst="rect">
            <a:avLst/>
          </a:prstGeom>
        </p:spPr>
        <p:txBody>
          <a:bodyPr/>
          <a:lstStyle/>
          <a:p>
            <a:pPr marL="397763" indent="-397763" defTabSz="508254">
              <a:spcBef>
                <a:spcPts val="3600"/>
              </a:spcBef>
              <a:defRPr sz="3306"/>
            </a:pPr>
            <a:r>
              <a:t>9H : Découvrir le fonctionnement du robot (mouvements, capteurs, base de la programmation des Robots LEGO) </a:t>
            </a:r>
          </a:p>
          <a:p>
            <a:pPr marL="397763" indent="-397763" defTabSz="508254">
              <a:spcBef>
                <a:spcPts val="3600"/>
              </a:spcBef>
              <a:defRPr sz="3306"/>
            </a:pPr>
            <a:r>
              <a:t>10H : Approfondir le programme de 9H et réaliser des projets plus complexes</a:t>
            </a:r>
          </a:p>
          <a:p>
            <a:pPr marL="397763" indent="-397763" defTabSz="508254">
              <a:spcBef>
                <a:spcPts val="3600"/>
              </a:spcBef>
              <a:defRPr sz="3306"/>
            </a:pPr>
            <a:r>
              <a:t>11H : Programmation et création de projets à l’aide d’un microcontrôleur Arduino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wipe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800" y="2094011"/>
            <a:ext cx="4312635" cy="3593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arduino-starter-kit-k000007-a5e.jpg" descr="arduino-starter-kit-k000007-a5e.jpg"/>
          <p:cNvPicPr>
            <a:picLocks noChangeAspect="1"/>
          </p:cNvPicPr>
          <p:nvPr/>
        </p:nvPicPr>
        <p:blipFill>
          <a:blip r:embed="rId4">
            <a:extLst/>
          </a:blip>
          <a:srcRect l="0" t="0" r="0" b="1372"/>
          <a:stretch>
            <a:fillRect/>
          </a:stretch>
        </p:blipFill>
        <p:spPr>
          <a:xfrm>
            <a:off x="5081984" y="5278784"/>
            <a:ext cx="7692251" cy="3467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Robot Mindstroms EV3…"/>
          <p:cNvSpPr txBox="1"/>
          <p:nvPr/>
        </p:nvSpPr>
        <p:spPr>
          <a:xfrm>
            <a:off x="5493673" y="1974849"/>
            <a:ext cx="5700454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Robot Mindstroms EV3 </a:t>
            </a:r>
          </a:p>
          <a:p>
            <a:pPr>
              <a:defRPr b="1" sz="39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>
              <a:defRPr b="1"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et Kit Arduino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wipe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rérequis"/>
          <p:cNvSpPr txBox="1"/>
          <p:nvPr>
            <p:ph type="title"/>
          </p:nvPr>
        </p:nvSpPr>
        <p:spPr>
          <a:xfrm>
            <a:off x="952500" y="93980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Prérequis</a:t>
            </a:r>
          </a:p>
        </p:txBody>
      </p:sp>
      <p:sp>
        <p:nvSpPr>
          <p:cNvPr id="132" name="Etre curieux…"/>
          <p:cNvSpPr txBox="1"/>
          <p:nvPr>
            <p:ph type="body" idx="1"/>
          </p:nvPr>
        </p:nvSpPr>
        <p:spPr>
          <a:xfrm>
            <a:off x="952500" y="19621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Etre curieux</a:t>
            </a:r>
          </a:p>
          <a:p>
            <a:pPr/>
            <a:r>
              <a:t>Etre persévérant</a:t>
            </a:r>
          </a:p>
          <a:p>
            <a:pPr/>
            <a:r>
              <a:t>Avoir de bonnes aptitudes en mathématiques</a:t>
            </a:r>
          </a:p>
          <a:p>
            <a:pPr/>
            <a:r>
              <a:t>Avoir un bon sens logique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wipe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Capture d’écran 2020-03-03 à 15.21.40.png" descr="Capture d’écran 2020-03-03 à 15.21.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626" y="872630"/>
            <a:ext cx="12491548" cy="7174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wipe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Informations"/>
          <p:cNvSpPr txBox="1"/>
          <p:nvPr>
            <p:ph type="title"/>
          </p:nvPr>
        </p:nvSpPr>
        <p:spPr>
          <a:xfrm>
            <a:off x="952500" y="107950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Informations</a:t>
            </a:r>
          </a:p>
        </p:txBody>
      </p:sp>
      <p:sp>
        <p:nvSpPr>
          <p:cNvPr id="137" name="Deux enseignants en charge de l’option:        M. Ansermot et M. Genet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Deux enseignants en charge de l’option:        M. Ansermot et M. Genet</a:t>
            </a:r>
          </a:p>
          <a:p>
            <a:pPr/>
            <a:r>
              <a:t>10 places disponibles</a:t>
            </a:r>
          </a:p>
          <a:p>
            <a:pPr/>
            <a:r>
              <a:t>Les élèves sont responsables de leur matériel</a:t>
            </a:r>
          </a:p>
          <a:p>
            <a:pPr/>
            <a:r>
              <a:t>Matériel: LEGO Mindstorms EV3 et Arduino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wipe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etite démonstration"/>
          <p:cNvSpPr txBox="1"/>
          <p:nvPr>
            <p:ph type="title"/>
          </p:nvPr>
        </p:nvSpPr>
        <p:spPr>
          <a:xfrm>
            <a:off x="952500" y="173990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Petite démonstration</a:t>
            </a:r>
          </a:p>
        </p:txBody>
      </p:sp>
      <p:pic>
        <p:nvPicPr>
          <p:cNvPr id="140" name="815639fee1d76e527fcec227aec2de9d.jpg" descr="815639fee1d76e527fcec227aec2de9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4900" y="3600450"/>
            <a:ext cx="8255000" cy="464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wipe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