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0" r:id="rId10"/>
    <p:sldId id="264" r:id="rId11"/>
    <p:sldId id="265" r:id="rId12"/>
    <p:sldId id="268" r:id="rId13"/>
    <p:sldId id="271" r:id="rId14"/>
    <p:sldId id="269" r:id="rId15"/>
    <p:sldId id="266" r:id="rId16"/>
    <p:sldId id="267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60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2/3/21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2/3/21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2/3/21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2/3/21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2/3/21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r-FR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2/3/21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r-FR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2/3/21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2/3/21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2/3/21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2/3/21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2/3/21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2/3/21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2/3/21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2/3/21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2/3/21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2/3/21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2/3/21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2/3/21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jp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0153CBE-0B64-48EB-AF08-99B984012B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4211" y="685799"/>
            <a:ext cx="10672901" cy="2971801"/>
          </a:xfrm>
        </p:spPr>
        <p:txBody>
          <a:bodyPr>
            <a:normAutofit/>
          </a:bodyPr>
          <a:lstStyle/>
          <a:p>
            <a:pPr algn="ctr"/>
            <a:r>
              <a:rPr lang="fr-CH" sz="6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OC</a:t>
            </a:r>
            <a:r>
              <a:rPr lang="fr-CH" sz="4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br>
              <a:rPr lang="fr-CH" sz="4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br>
              <a:rPr lang="fr-CH" sz="4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fr-CH" sz="6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économie-droit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25EBD26-AB00-407C-A451-46B5E1A961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11189736" cy="1947333"/>
          </a:xfrm>
        </p:spPr>
        <p:txBody>
          <a:bodyPr>
            <a:normAutofit/>
          </a:bodyPr>
          <a:lstStyle/>
          <a:p>
            <a:endParaRPr lang="fr-CH" dirty="0"/>
          </a:p>
          <a:p>
            <a:r>
              <a:rPr lang="fr-CH" sz="4400" b="1" i="1" dirty="0">
                <a:solidFill>
                  <a:schemeClr val="tx1"/>
                </a:solidFill>
              </a:rPr>
              <a:t>					Une option pour la vie… active !</a:t>
            </a:r>
          </a:p>
        </p:txBody>
      </p:sp>
    </p:spTree>
    <p:extLst>
      <p:ext uri="{BB962C8B-B14F-4D97-AF65-F5344CB8AC3E}">
        <p14:creationId xmlns:p14="http://schemas.microsoft.com/office/powerpoint/2010/main" val="275977929"/>
      </p:ext>
    </p:extLst>
  </p:cSld>
  <p:clrMapOvr>
    <a:masterClrMapping/>
  </p:clrMapOvr>
  <p:transition spd="slow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E506182-D254-4F40-94E6-C7C2A3DFB8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38427E4-5F25-418F-ACF4-FB6A8ECB20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450574"/>
            <a:ext cx="8534400" cy="55438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CH" sz="5400" b="1" dirty="0">
                <a:solidFill>
                  <a:schemeClr val="tx1"/>
                </a:solidFill>
              </a:rPr>
              <a:t>DROIT DES CONTRATS</a:t>
            </a:r>
          </a:p>
          <a:p>
            <a:pPr marL="0" indent="0">
              <a:buNone/>
            </a:pPr>
            <a:endParaRPr lang="fr-CH" sz="5400" dirty="0">
              <a:solidFill>
                <a:schemeClr val="tx1"/>
              </a:solidFill>
            </a:endParaRPr>
          </a:p>
          <a:p>
            <a:r>
              <a:rPr lang="fr-CH" sz="3600" dirty="0">
                <a:solidFill>
                  <a:schemeClr val="tx1"/>
                </a:solidFill>
              </a:rPr>
              <a:t> Contrat de vente</a:t>
            </a:r>
          </a:p>
          <a:p>
            <a:r>
              <a:rPr lang="fr-CH" sz="3600" dirty="0">
                <a:solidFill>
                  <a:schemeClr val="tx1"/>
                </a:solidFill>
              </a:rPr>
              <a:t> Contrat de bail</a:t>
            </a:r>
          </a:p>
          <a:p>
            <a:r>
              <a:rPr lang="fr-CH" sz="3600" dirty="0">
                <a:solidFill>
                  <a:schemeClr val="tx1"/>
                </a:solidFill>
              </a:rPr>
              <a:t> Contrat de travail</a:t>
            </a:r>
          </a:p>
          <a:p>
            <a:r>
              <a:rPr lang="fr-CH" sz="3600" dirty="0">
                <a:solidFill>
                  <a:schemeClr val="tx1"/>
                </a:solidFill>
              </a:rPr>
              <a:t> Contrat d’apprentissage</a:t>
            </a:r>
          </a:p>
        </p:txBody>
      </p:sp>
      <p:pic>
        <p:nvPicPr>
          <p:cNvPr id="3074" name="Picture 2" descr="Résultat d’images pour contrat dessin">
            <a:extLst>
              <a:ext uri="{FF2B5EF4-FFF2-40B4-BE49-F238E27FC236}">
                <a16:creationId xmlns:a16="http://schemas.microsoft.com/office/drawing/2014/main" id="{7AB8D2F2-67A6-4031-8CB6-88E01FE65B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8058" y="2712930"/>
            <a:ext cx="2461108" cy="1774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238108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6B512B5-086D-4EBC-8F4C-6D1FB43A2A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0C62893-C663-4C09-8093-AD95D68CC9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1" y="685800"/>
            <a:ext cx="10823577" cy="498613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CH" sz="5400" b="1" dirty="0">
                <a:solidFill>
                  <a:schemeClr val="tx1"/>
                </a:solidFill>
              </a:rPr>
              <a:t>DROIT PÉNAL</a:t>
            </a:r>
          </a:p>
          <a:p>
            <a:pPr marL="0" indent="0">
              <a:buNone/>
            </a:pPr>
            <a:endParaRPr lang="fr-CH" sz="3200" b="1" dirty="0">
              <a:solidFill>
                <a:schemeClr val="tx1"/>
              </a:solidFill>
            </a:endParaRPr>
          </a:p>
          <a:p>
            <a:r>
              <a:rPr lang="fr-CH" sz="3200" dirty="0">
                <a:solidFill>
                  <a:schemeClr val="tx1"/>
                </a:solidFill>
              </a:rPr>
              <a:t> </a:t>
            </a:r>
            <a:r>
              <a:rPr lang="fr-CH" sz="3200" b="1" dirty="0">
                <a:solidFill>
                  <a:schemeClr val="tx1"/>
                </a:solidFill>
              </a:rPr>
              <a:t>Infractions (contre la vie, contre l’intégrité physique, contre le patrimoine, contre l’honneur, contre la liberté…)</a:t>
            </a:r>
          </a:p>
          <a:p>
            <a:r>
              <a:rPr lang="fr-CH" sz="3200" b="1" dirty="0">
                <a:solidFill>
                  <a:schemeClr val="tx1"/>
                </a:solidFill>
              </a:rPr>
              <a:t> Peines (amende, emprisonnement, travail d’intérêt général…)</a:t>
            </a:r>
          </a:p>
          <a:p>
            <a:r>
              <a:rPr lang="fr-CH" sz="3200" b="1" dirty="0">
                <a:solidFill>
                  <a:schemeClr val="tx1"/>
                </a:solidFill>
              </a:rPr>
              <a:t> Droit pénal des mineurs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EA4CA0EB-1D5C-43E8-9E13-B854DC9840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55766" y="4786105"/>
            <a:ext cx="2019300" cy="1771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829805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00E84AC-A881-4000-AFB7-A371DC502B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61D4F95-7E04-4468-9C85-4798D82654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6645" y="407503"/>
            <a:ext cx="11494537" cy="590053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CH" sz="3600" b="1" dirty="0">
                <a:solidFill>
                  <a:schemeClr val="tx1"/>
                </a:solidFill>
              </a:rPr>
              <a:t>MÉTHODES DE TRAVAIL</a:t>
            </a:r>
          </a:p>
          <a:p>
            <a:r>
              <a:rPr lang="fr-CH" sz="3600" b="1" dirty="0">
                <a:solidFill>
                  <a:schemeClr val="tx1"/>
                </a:solidFill>
              </a:rPr>
              <a:t> </a:t>
            </a:r>
            <a:r>
              <a:rPr lang="fr-CH" sz="3600" dirty="0">
                <a:solidFill>
                  <a:schemeClr val="tx1"/>
                </a:solidFill>
              </a:rPr>
              <a:t>Théorie</a:t>
            </a:r>
          </a:p>
          <a:p>
            <a:r>
              <a:rPr lang="fr-CH" sz="3600" dirty="0">
                <a:solidFill>
                  <a:schemeClr val="tx1"/>
                </a:solidFill>
              </a:rPr>
              <a:t> Résolution d’exercices</a:t>
            </a:r>
          </a:p>
          <a:p>
            <a:r>
              <a:rPr lang="fr-CH" sz="3600" dirty="0">
                <a:solidFill>
                  <a:schemeClr val="tx1"/>
                </a:solidFill>
              </a:rPr>
              <a:t> Travail au tableau</a:t>
            </a:r>
          </a:p>
          <a:p>
            <a:r>
              <a:rPr lang="fr-CH" sz="3600" dirty="0">
                <a:solidFill>
                  <a:schemeClr val="tx1"/>
                </a:solidFill>
              </a:rPr>
              <a:t> Discussions, débats</a:t>
            </a:r>
          </a:p>
          <a:p>
            <a:r>
              <a:rPr lang="fr-CH" sz="3600" dirty="0">
                <a:solidFill>
                  <a:schemeClr val="tx1"/>
                </a:solidFill>
              </a:rPr>
              <a:t> Lecture d’articles de presse</a:t>
            </a:r>
          </a:p>
          <a:p>
            <a:r>
              <a:rPr lang="fr-CH" sz="3600" dirty="0">
                <a:solidFill>
                  <a:schemeClr val="tx1"/>
                </a:solidFill>
              </a:rPr>
              <a:t> Jeux de rôle</a:t>
            </a:r>
          </a:p>
          <a:p>
            <a:r>
              <a:rPr lang="fr-CH" sz="3600" dirty="0">
                <a:solidFill>
                  <a:schemeClr val="tx1"/>
                </a:solidFill>
              </a:rPr>
              <a:t> Appuis et suivi personnalisé</a:t>
            </a:r>
          </a:p>
        </p:txBody>
      </p:sp>
      <p:pic>
        <p:nvPicPr>
          <p:cNvPr id="4098" name="Picture 2" descr="Résultat d’images pour bureau dessin">
            <a:extLst>
              <a:ext uri="{FF2B5EF4-FFF2-40B4-BE49-F238E27FC236}">
                <a16:creationId xmlns:a16="http://schemas.microsoft.com/office/drawing/2014/main" id="{1BB962E9-A708-471F-85C2-9F31D63500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8612" y="4819794"/>
            <a:ext cx="1914250" cy="15077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85C6D8F1-2C8C-4285-84B7-8321C32ABB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61589" y="2251694"/>
            <a:ext cx="1421019" cy="1550941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D6419A41-609F-484F-9C00-F5180F49BDF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99969" y="768762"/>
            <a:ext cx="1246327" cy="1390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374801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009EAD8-5E16-43AC-BECD-851C0F3780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77BB661-9028-4B51-BCEA-0A5CDF1A0E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384314"/>
            <a:ext cx="8534400" cy="58044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CH" sz="2400" b="1" dirty="0">
                <a:solidFill>
                  <a:schemeClr val="tx1"/>
                </a:solidFill>
              </a:rPr>
              <a:t>SE PRÉPARER AU MONDE DU TRAVAIL</a:t>
            </a:r>
          </a:p>
          <a:p>
            <a:r>
              <a:rPr lang="fr-CH" sz="2400" b="1" dirty="0">
                <a:solidFill>
                  <a:schemeClr val="tx1"/>
                </a:solidFill>
              </a:rPr>
              <a:t> Rédaction de courriers</a:t>
            </a:r>
          </a:p>
          <a:p>
            <a:pPr marL="0" indent="0">
              <a:buNone/>
            </a:pPr>
            <a:r>
              <a:rPr lang="fr-CH" sz="2400" dirty="0">
                <a:solidFill>
                  <a:schemeClr val="tx1"/>
                </a:solidFill>
              </a:rPr>
              <a:t>	- adapter son vocabulaire à son destinataire</a:t>
            </a:r>
          </a:p>
          <a:p>
            <a:pPr marL="0" indent="0">
              <a:buNone/>
            </a:pPr>
            <a:r>
              <a:rPr lang="fr-CH" sz="2400" dirty="0">
                <a:solidFill>
                  <a:schemeClr val="tx1"/>
                </a:solidFill>
              </a:rPr>
              <a:t>	- connaître les usages de la correspondance</a:t>
            </a:r>
          </a:p>
          <a:p>
            <a:pPr marL="0" indent="0">
              <a:buNone/>
            </a:pPr>
            <a:r>
              <a:rPr lang="fr-CH" sz="2400" dirty="0">
                <a:solidFill>
                  <a:schemeClr val="tx1"/>
                </a:solidFill>
              </a:rPr>
              <a:t>	- maîtriser les formules de politesse</a:t>
            </a:r>
          </a:p>
          <a:p>
            <a:pPr marL="0" indent="0">
              <a:buNone/>
            </a:pPr>
            <a:r>
              <a:rPr lang="fr-CH" sz="2400" dirty="0">
                <a:solidFill>
                  <a:schemeClr val="tx1"/>
                </a:solidFill>
              </a:rPr>
              <a:t>	- améliorer ses connaissances de français</a:t>
            </a:r>
          </a:p>
          <a:p>
            <a:r>
              <a:rPr lang="fr-CH" sz="2400" b="1" dirty="0">
                <a:solidFill>
                  <a:schemeClr val="tx1"/>
                </a:solidFill>
              </a:rPr>
              <a:t> Préparation et simulation d’un entretien d’embauche</a:t>
            </a:r>
          </a:p>
          <a:p>
            <a:pPr marL="0" indent="0">
              <a:buNone/>
            </a:pPr>
            <a:r>
              <a:rPr lang="fr-CH" sz="2400" dirty="0">
                <a:solidFill>
                  <a:schemeClr val="tx1"/>
                </a:solidFill>
              </a:rPr>
              <a:t>	- savoir à quoi s’attendre</a:t>
            </a:r>
          </a:p>
          <a:p>
            <a:pPr marL="0" indent="0">
              <a:buNone/>
            </a:pPr>
            <a:r>
              <a:rPr lang="fr-CH" sz="2400" dirty="0">
                <a:solidFill>
                  <a:schemeClr val="tx1"/>
                </a:solidFill>
              </a:rPr>
              <a:t>	- apprendre à se présenter sous son meilleur jour</a:t>
            </a:r>
          </a:p>
          <a:p>
            <a:pPr marL="0" indent="0">
              <a:buNone/>
            </a:pPr>
            <a:r>
              <a:rPr lang="fr-CH" sz="2400" dirty="0">
                <a:solidFill>
                  <a:schemeClr val="tx1"/>
                </a:solidFill>
              </a:rPr>
              <a:t>	- mettre en avant ses qualités et ses atouts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BEBD3D0A-B525-4B44-AB5A-C6693457A5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96707" y="5366646"/>
            <a:ext cx="1883259" cy="1255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850712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A0E1F8F-C82B-4907-B187-ADEEA4139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88FCFB2-9C3A-4736-B5EE-50FBB1762A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685800"/>
            <a:ext cx="8534400" cy="494637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CH" sz="3600" b="1" dirty="0">
                <a:solidFill>
                  <a:schemeClr val="tx1"/>
                </a:solidFill>
              </a:rPr>
              <a:t>SE PRÉPARER À LA VIE ACTIVE</a:t>
            </a:r>
          </a:p>
          <a:p>
            <a:pPr marL="0" indent="0">
              <a:buNone/>
            </a:pPr>
            <a:endParaRPr lang="fr-CH" sz="1000" b="1" dirty="0">
              <a:solidFill>
                <a:schemeClr val="tx1"/>
              </a:solidFill>
            </a:endParaRPr>
          </a:p>
          <a:p>
            <a:r>
              <a:rPr lang="fr-CH" sz="2800" b="1" dirty="0">
                <a:solidFill>
                  <a:schemeClr val="tx1"/>
                </a:solidFill>
              </a:rPr>
              <a:t> Salaires brut et net, charges sociales</a:t>
            </a:r>
          </a:p>
          <a:p>
            <a:r>
              <a:rPr lang="fr-CH" sz="2800" b="1" dirty="0">
                <a:solidFill>
                  <a:schemeClr val="tx1"/>
                </a:solidFill>
              </a:rPr>
              <a:t> Banque et intérêts</a:t>
            </a:r>
          </a:p>
          <a:p>
            <a:r>
              <a:rPr lang="fr-CH" sz="2800" b="1" dirty="0">
                <a:solidFill>
                  <a:schemeClr val="tx1"/>
                </a:solidFill>
              </a:rPr>
              <a:t> Assurances</a:t>
            </a:r>
          </a:p>
          <a:p>
            <a:r>
              <a:rPr lang="fr-CH" sz="2800" b="1" dirty="0">
                <a:solidFill>
                  <a:schemeClr val="tx1"/>
                </a:solidFill>
              </a:rPr>
              <a:t> Impôts, taxes</a:t>
            </a:r>
          </a:p>
          <a:p>
            <a:r>
              <a:rPr lang="fr-CH" sz="2800" b="1" dirty="0">
                <a:solidFill>
                  <a:schemeClr val="tx1"/>
                </a:solidFill>
              </a:rPr>
              <a:t> Accession à la propriété, hypothèques</a:t>
            </a:r>
          </a:p>
          <a:p>
            <a:r>
              <a:rPr lang="fr-CH" sz="2800" b="1" dirty="0">
                <a:solidFill>
                  <a:schemeClr val="tx1"/>
                </a:solidFill>
              </a:rPr>
              <a:t> Retraite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7A64D918-06CC-41B8-9958-F3545F45A4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68085" y="1458421"/>
            <a:ext cx="3139703" cy="4354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034951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CD90D48-A0D4-4159-970B-6DAAB10130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D11CA3B-B2B8-4918-9344-ECCFBF372E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685800"/>
            <a:ext cx="8534400" cy="5622235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fr-CH" sz="13500" b="1" dirty="0">
                <a:solidFill>
                  <a:schemeClr val="tx1"/>
                </a:solidFill>
              </a:rPr>
              <a:t>Qualités requises</a:t>
            </a:r>
          </a:p>
          <a:p>
            <a:pPr marL="0" indent="0">
              <a:buNone/>
            </a:pPr>
            <a:endParaRPr lang="fr-CH" sz="4600" b="1" dirty="0">
              <a:solidFill>
                <a:schemeClr val="tx1"/>
              </a:solidFill>
            </a:endParaRPr>
          </a:p>
          <a:p>
            <a:r>
              <a:rPr lang="fr-CH" sz="7600" b="1" dirty="0">
                <a:solidFill>
                  <a:schemeClr val="tx1"/>
                </a:solidFill>
              </a:rPr>
              <a:t> Grande curiosité</a:t>
            </a:r>
          </a:p>
          <a:p>
            <a:r>
              <a:rPr lang="fr-CH" sz="7600" b="1" dirty="0">
                <a:solidFill>
                  <a:schemeClr val="tx1"/>
                </a:solidFill>
              </a:rPr>
              <a:t> Envie d’apprendre</a:t>
            </a:r>
          </a:p>
          <a:p>
            <a:r>
              <a:rPr lang="fr-CH" sz="7600" b="1" dirty="0">
                <a:solidFill>
                  <a:schemeClr val="tx1"/>
                </a:solidFill>
              </a:rPr>
              <a:t> Intérêt pour les chiffres et/ou les mots</a:t>
            </a:r>
          </a:p>
          <a:p>
            <a:r>
              <a:rPr lang="fr-CH" sz="7600" b="1" dirty="0">
                <a:solidFill>
                  <a:schemeClr val="tx1"/>
                </a:solidFill>
              </a:rPr>
              <a:t> Rigueur et précision</a:t>
            </a:r>
          </a:p>
          <a:p>
            <a:r>
              <a:rPr lang="fr-CH" sz="7600" b="1" dirty="0">
                <a:solidFill>
                  <a:schemeClr val="tx1"/>
                </a:solidFill>
              </a:rPr>
              <a:t> Goût de l’analyse et de la réflexion</a:t>
            </a:r>
          </a:p>
          <a:p>
            <a:r>
              <a:rPr lang="fr-CH" sz="7600" b="1" dirty="0">
                <a:solidFill>
                  <a:schemeClr val="tx1"/>
                </a:solidFill>
              </a:rPr>
              <a:t> Goût du débat et de la discussion</a:t>
            </a:r>
          </a:p>
          <a:p>
            <a:pPr marL="0" indent="0">
              <a:buNone/>
            </a:pPr>
            <a:endParaRPr lang="fr-CH" sz="4600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46AB0FFB-0273-4B62-A1A8-E990C2973C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74343" y="204581"/>
            <a:ext cx="1876425" cy="1885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914845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8583FE6-1174-4CC7-9773-34630DB2FD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76738C1-AAA6-48B1-AE22-40EAFF1251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1" y="685800"/>
            <a:ext cx="10823577" cy="50258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CH" sz="6600" b="1" i="1" dirty="0">
                <a:solidFill>
                  <a:schemeClr val="tx1"/>
                </a:solidFill>
              </a:rPr>
              <a:t>Merci de votre attention…</a:t>
            </a:r>
          </a:p>
          <a:p>
            <a:pPr marL="0" indent="0">
              <a:buNone/>
            </a:pPr>
            <a:endParaRPr lang="fr-CH" sz="4800" b="1" i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fr-CH" sz="4800" b="1" i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fr-CH" sz="4800" b="1" i="1" dirty="0">
                <a:solidFill>
                  <a:schemeClr val="tx1"/>
                </a:solidFill>
              </a:rPr>
              <a:t>												… et à bientôt !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2D885C57-9292-458F-9BF4-2B770AF86A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4210" y="3219933"/>
            <a:ext cx="4203567" cy="2774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938581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CD0AAAB-748B-4EE4-BD9D-3FC51BAF1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4527088"/>
            <a:ext cx="8534400" cy="1919458"/>
          </a:xfrm>
        </p:spPr>
        <p:txBody>
          <a:bodyPr/>
          <a:lstStyle/>
          <a:p>
            <a:r>
              <a:rPr lang="fr-CH" dirty="0"/>
              <a:t>1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191F7AD-41D6-414B-ACAF-F21DDF4DC8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1" y="685800"/>
            <a:ext cx="10937945" cy="4906617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r-CH" sz="7800" b="1" dirty="0">
                <a:solidFill>
                  <a:schemeClr val="tx1"/>
                </a:solidFill>
              </a:rPr>
              <a:t>L’économie ?</a:t>
            </a:r>
          </a:p>
          <a:p>
            <a:pPr marL="0" indent="0">
              <a:buNone/>
            </a:pPr>
            <a:r>
              <a:rPr lang="fr-CH" sz="7800" b="1" dirty="0">
                <a:solidFill>
                  <a:schemeClr val="tx1"/>
                </a:solidFill>
              </a:rPr>
              <a:t>Le droit ?</a:t>
            </a:r>
          </a:p>
          <a:p>
            <a:pPr marL="0" indent="0">
              <a:buNone/>
            </a:pPr>
            <a:r>
              <a:rPr lang="fr-CH" sz="4800" b="1" dirty="0">
                <a:solidFill>
                  <a:schemeClr val="tx1"/>
                </a:solidFill>
              </a:rPr>
              <a:t>											</a:t>
            </a:r>
          </a:p>
          <a:p>
            <a:pPr marL="0" indent="0">
              <a:buNone/>
            </a:pPr>
            <a:endParaRPr lang="fr-CH" sz="48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fr-CH" sz="4800" b="1" dirty="0">
                <a:solidFill>
                  <a:schemeClr val="tx1"/>
                </a:solidFill>
              </a:rPr>
              <a:t>																																				</a:t>
            </a:r>
            <a:r>
              <a:rPr lang="fr-CH" sz="5800" b="1" i="1" dirty="0">
                <a:solidFill>
                  <a:schemeClr val="tx1"/>
                </a:solidFill>
              </a:rPr>
              <a:t>Pourquoi ?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5AC56059-FCD5-45B8-9F90-62AE1BF5EF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78632" y="464010"/>
            <a:ext cx="3529158" cy="2650249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D28D2973-160B-46F6-A45B-0E552C1B3A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4211" y="3571902"/>
            <a:ext cx="3222627" cy="28746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110282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A356575-A750-4690-8F88-B8862C41A1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952656A-84FA-4F92-963B-DDDF1D0AD6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1" y="685800"/>
            <a:ext cx="11282501" cy="5542722"/>
          </a:xfrm>
        </p:spPr>
        <p:txBody>
          <a:bodyPr/>
          <a:lstStyle/>
          <a:p>
            <a:pPr marL="0" indent="0">
              <a:buNone/>
            </a:pPr>
            <a:r>
              <a:rPr lang="fr-CH" sz="6000" b="1" dirty="0">
                <a:solidFill>
                  <a:schemeClr val="tx1"/>
                </a:solidFill>
              </a:rPr>
              <a:t>Une option pour se préparer :</a:t>
            </a:r>
          </a:p>
          <a:p>
            <a:pPr marL="0" indent="0">
              <a:buNone/>
            </a:pPr>
            <a:endParaRPr lang="fr-CH" sz="900" b="1" dirty="0">
              <a:solidFill>
                <a:schemeClr val="tx1"/>
              </a:solidFill>
            </a:endParaRPr>
          </a:p>
          <a:p>
            <a:r>
              <a:rPr lang="fr-CH" sz="4000" b="1" dirty="0">
                <a:solidFill>
                  <a:schemeClr val="tx1"/>
                </a:solidFill>
              </a:rPr>
              <a:t> À l’apprentissage</a:t>
            </a:r>
          </a:p>
          <a:p>
            <a:r>
              <a:rPr lang="fr-CH" sz="4000" b="1" dirty="0">
                <a:solidFill>
                  <a:schemeClr val="tx1"/>
                </a:solidFill>
              </a:rPr>
              <a:t> Aux études</a:t>
            </a:r>
          </a:p>
          <a:p>
            <a:r>
              <a:rPr lang="fr-CH" sz="4000" b="1" dirty="0">
                <a:solidFill>
                  <a:schemeClr val="tx1"/>
                </a:solidFill>
              </a:rPr>
              <a:t> À la vie active</a:t>
            </a:r>
          </a:p>
          <a:p>
            <a:endParaRPr lang="fr-CH" dirty="0"/>
          </a:p>
        </p:txBody>
      </p:sp>
      <p:pic>
        <p:nvPicPr>
          <p:cNvPr id="1026" name="Picture 2" descr="Résultat d’images pour dessin bureau">
            <a:extLst>
              <a:ext uri="{FF2B5EF4-FFF2-40B4-BE49-F238E27FC236}">
                <a16:creationId xmlns:a16="http://schemas.microsoft.com/office/drawing/2014/main" id="{8E4D63D2-32E7-406F-AFB3-F387908246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2521" y="3421555"/>
            <a:ext cx="2690191" cy="27506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7962750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EE6C812-D954-4432-843F-8BC1C441D1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3945D40-0F0E-4DE1-80D9-DEFA00E002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1696278"/>
            <a:ext cx="11397298" cy="337930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CH" sz="4800" b="1" dirty="0">
                <a:solidFill>
                  <a:schemeClr val="tx1"/>
                </a:solidFill>
              </a:rPr>
              <a:t>Mais… que fait-on ?</a:t>
            </a:r>
          </a:p>
          <a:p>
            <a:pPr marL="0" indent="0">
              <a:buNone/>
            </a:pPr>
            <a:endParaRPr lang="fr-CH" sz="1000" b="1" dirty="0">
              <a:solidFill>
                <a:schemeClr val="tx1"/>
              </a:solidFill>
            </a:endParaRPr>
          </a:p>
          <a:p>
            <a:r>
              <a:rPr lang="fr-CH" sz="4800" b="1" dirty="0">
                <a:solidFill>
                  <a:schemeClr val="tx1"/>
                </a:solidFill>
              </a:rPr>
              <a:t> De l’économie </a:t>
            </a:r>
            <a:r>
              <a:rPr lang="fr-CH" b="1" dirty="0">
                <a:solidFill>
                  <a:schemeClr val="tx1"/>
                </a:solidFill>
              </a:rPr>
              <a:t>(eh oui)</a:t>
            </a:r>
          </a:p>
          <a:p>
            <a:r>
              <a:rPr lang="fr-CH" sz="4800" b="1" dirty="0">
                <a:solidFill>
                  <a:schemeClr val="tx1"/>
                </a:solidFill>
              </a:rPr>
              <a:t> Des calculs économiques </a:t>
            </a:r>
            <a:r>
              <a:rPr lang="fr-CH" b="1" dirty="0">
                <a:solidFill>
                  <a:schemeClr val="tx1"/>
                </a:solidFill>
              </a:rPr>
              <a:t>(pas trop compliqués)</a:t>
            </a:r>
          </a:p>
          <a:p>
            <a:r>
              <a:rPr lang="fr-CH" sz="4800" b="1" dirty="0">
                <a:solidFill>
                  <a:schemeClr val="tx1"/>
                </a:solidFill>
              </a:rPr>
              <a:t> De la comptabilité </a:t>
            </a:r>
            <a:r>
              <a:rPr lang="fr-CH" b="1" dirty="0">
                <a:solidFill>
                  <a:schemeClr val="tx1"/>
                </a:solidFill>
              </a:rPr>
              <a:t>(tout un monde) </a:t>
            </a:r>
          </a:p>
          <a:p>
            <a:r>
              <a:rPr lang="fr-CH" sz="4800" b="1" dirty="0">
                <a:solidFill>
                  <a:schemeClr val="tx1"/>
                </a:solidFill>
              </a:rPr>
              <a:t> Du droit </a:t>
            </a:r>
            <a:r>
              <a:rPr lang="fr-CH" b="1" dirty="0">
                <a:solidFill>
                  <a:schemeClr val="tx1"/>
                </a:solidFill>
              </a:rPr>
              <a:t>(et rien de travers)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3612A39B-52B9-47C0-B597-18B50A21C7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43008" y="399773"/>
            <a:ext cx="1464780" cy="1464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444211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EF1DAF-6974-428F-8192-19E8F33F96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741363A-AD42-4DB3-896C-D478C2BCAC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1" y="0"/>
            <a:ext cx="11123475" cy="59943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CH" sz="4800" b="1" dirty="0">
                <a:solidFill>
                  <a:schemeClr val="tx1"/>
                </a:solidFill>
              </a:rPr>
              <a:t>DE L’ÉCONOMIE ?</a:t>
            </a:r>
          </a:p>
          <a:p>
            <a:pPr marL="0" indent="0">
              <a:buNone/>
            </a:pPr>
            <a:endParaRPr lang="fr-CH" sz="1000" b="1" dirty="0">
              <a:solidFill>
                <a:schemeClr val="tx1"/>
              </a:solidFill>
            </a:endParaRPr>
          </a:p>
          <a:p>
            <a:r>
              <a:rPr lang="fr-CH" sz="3200" b="1" dirty="0">
                <a:solidFill>
                  <a:schemeClr val="tx1"/>
                </a:solidFill>
              </a:rPr>
              <a:t> Les besoins et les biens</a:t>
            </a:r>
          </a:p>
          <a:p>
            <a:r>
              <a:rPr lang="fr-CH" sz="3200" b="1" dirty="0">
                <a:solidFill>
                  <a:schemeClr val="tx1"/>
                </a:solidFill>
              </a:rPr>
              <a:t> Le budget et l’endettement</a:t>
            </a:r>
          </a:p>
          <a:p>
            <a:r>
              <a:rPr lang="fr-CH" sz="3200" b="1" dirty="0">
                <a:solidFill>
                  <a:schemeClr val="tx1"/>
                </a:solidFill>
              </a:rPr>
              <a:t> Les ménages</a:t>
            </a:r>
          </a:p>
          <a:p>
            <a:r>
              <a:rPr lang="fr-CH" sz="3200" b="1" dirty="0">
                <a:solidFill>
                  <a:schemeClr val="tx1"/>
                </a:solidFill>
              </a:rPr>
              <a:t> Les entreprises</a:t>
            </a:r>
          </a:p>
          <a:p>
            <a:r>
              <a:rPr lang="fr-CH" sz="3200" b="1" dirty="0">
                <a:solidFill>
                  <a:schemeClr val="tx1"/>
                </a:solidFill>
              </a:rPr>
              <a:t> Les banques</a:t>
            </a:r>
          </a:p>
          <a:p>
            <a:r>
              <a:rPr lang="fr-CH" sz="3200" b="1" dirty="0">
                <a:solidFill>
                  <a:schemeClr val="tx1"/>
                </a:solidFill>
              </a:rPr>
              <a:t> L’État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5E31D7AD-3163-4611-9C01-D05DD7F79F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15045" y="3303061"/>
            <a:ext cx="2223495" cy="1438275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BC04D00A-92D5-4A51-8577-82FCF09164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80777" y="932393"/>
            <a:ext cx="2857500" cy="1438275"/>
          </a:xfrm>
          <a:prstGeom prst="rect">
            <a:avLst/>
          </a:prstGeom>
        </p:spPr>
      </p:pic>
      <p:pic>
        <p:nvPicPr>
          <p:cNvPr id="1028" name="Picture 4" descr="Résultat d’images pour banque dessin">
            <a:extLst>
              <a:ext uri="{FF2B5EF4-FFF2-40B4-BE49-F238E27FC236}">
                <a16:creationId xmlns:a16="http://schemas.microsoft.com/office/drawing/2014/main" id="{F8D29E75-7EFE-4291-AF25-64913F5ABF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50288" y="4857643"/>
            <a:ext cx="2441782" cy="1391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155697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4497AD7-4F53-4BEE-9903-9624A81D31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E71B34F-6765-4F93-A1A1-BA90DDD65C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1" y="172278"/>
            <a:ext cx="10858431" cy="60164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CH" sz="5400" b="1" dirty="0">
                <a:solidFill>
                  <a:schemeClr val="tx1"/>
                </a:solidFill>
              </a:rPr>
              <a:t>DES CALCULS ÉCONOMIQUES ?</a:t>
            </a:r>
          </a:p>
          <a:p>
            <a:pPr marL="0" indent="0">
              <a:buNone/>
            </a:pPr>
            <a:endParaRPr lang="fr-CH" sz="1000" b="1" dirty="0">
              <a:solidFill>
                <a:schemeClr val="tx1"/>
              </a:solidFill>
            </a:endParaRPr>
          </a:p>
          <a:p>
            <a:r>
              <a:rPr lang="fr-CH" sz="4800" b="1" dirty="0">
                <a:solidFill>
                  <a:schemeClr val="tx1"/>
                </a:solidFill>
              </a:rPr>
              <a:t> </a:t>
            </a:r>
            <a:r>
              <a:rPr lang="fr-CH" sz="4400" b="1" dirty="0">
                <a:solidFill>
                  <a:schemeClr val="tx1"/>
                </a:solidFill>
              </a:rPr>
              <a:t>Règle de 3 et pourcentages</a:t>
            </a:r>
          </a:p>
          <a:p>
            <a:r>
              <a:rPr lang="fr-CH" sz="4400" b="1" dirty="0">
                <a:solidFill>
                  <a:schemeClr val="tx1"/>
                </a:solidFill>
              </a:rPr>
              <a:t> Prix, rabais, ristournes, escomptes…</a:t>
            </a:r>
          </a:p>
          <a:p>
            <a:r>
              <a:rPr lang="fr-CH" sz="4400" b="1" dirty="0">
                <a:solidFill>
                  <a:schemeClr val="tx1"/>
                </a:solidFill>
              </a:rPr>
              <a:t> Changes (CHF -&gt; $ / £ -&gt; CHF)</a:t>
            </a:r>
          </a:p>
          <a:p>
            <a:r>
              <a:rPr lang="fr-CH" sz="4400" b="1" dirty="0">
                <a:solidFill>
                  <a:schemeClr val="tx1"/>
                </a:solidFill>
              </a:rPr>
              <a:t> Intérêts bancaires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BC73B80E-9690-4D36-8D60-875A78941C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74856" y="4879860"/>
            <a:ext cx="1495838" cy="1406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076120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6561BF9-A1D7-42F9-9452-597F4D9A12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5347E6A-9C86-4F19-839B-309AE6D317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1" y="685800"/>
            <a:ext cx="11096971" cy="6576391"/>
          </a:xfrm>
        </p:spPr>
        <p:txBody>
          <a:bodyPr/>
          <a:lstStyle/>
          <a:p>
            <a:pPr marL="0" indent="0">
              <a:buNone/>
            </a:pPr>
            <a:r>
              <a:rPr lang="fr-CH" sz="5400" b="1" dirty="0">
                <a:solidFill>
                  <a:schemeClr val="tx1"/>
                </a:solidFill>
              </a:rPr>
              <a:t>DE LA COMPTABILITÉ ?</a:t>
            </a:r>
          </a:p>
          <a:p>
            <a:pPr marL="0" indent="0">
              <a:buNone/>
            </a:pPr>
            <a:endParaRPr lang="fr-CH" sz="1200" dirty="0">
              <a:solidFill>
                <a:schemeClr val="tx1"/>
              </a:solidFill>
            </a:endParaRPr>
          </a:p>
          <a:p>
            <a:r>
              <a:rPr lang="fr-CH" sz="3200" dirty="0">
                <a:solidFill>
                  <a:schemeClr val="tx1"/>
                </a:solidFill>
              </a:rPr>
              <a:t> Des colonnes, des chiffres… Des chiffres à placer dans la bonne colonne</a:t>
            </a:r>
          </a:p>
          <a:p>
            <a:r>
              <a:rPr lang="fr-CH" sz="3200" dirty="0">
                <a:solidFill>
                  <a:schemeClr val="tx1"/>
                </a:solidFill>
              </a:rPr>
              <a:t> Pour traduire l’activité de l’entreprise, ce qu’elle consomme, ce qu’elle produit</a:t>
            </a:r>
          </a:p>
          <a:p>
            <a:r>
              <a:rPr lang="fr-CH" sz="3200" dirty="0">
                <a:solidFill>
                  <a:schemeClr val="tx1"/>
                </a:solidFill>
              </a:rPr>
              <a:t> Pour prendre les meilleures décisions stratégiques</a:t>
            </a:r>
          </a:p>
          <a:p>
            <a:r>
              <a:rPr lang="fr-CH" sz="3200" dirty="0">
                <a:solidFill>
                  <a:schemeClr val="tx1"/>
                </a:solidFill>
              </a:rPr>
              <a:t> Et calculer le bénéfice… ou la perte!</a:t>
            </a:r>
          </a:p>
          <a:p>
            <a:pPr marL="0" indent="0">
              <a:buNone/>
            </a:pPr>
            <a:endParaRPr lang="fr-CH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A1C0DA19-9CE4-4721-A1A8-586E09694B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50301" y="241004"/>
            <a:ext cx="1930882" cy="19308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970622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36223C5-0F3E-4792-9DE1-DC9F0ECC6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CAEA619-639A-4D74-87D6-90A3A81753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685800"/>
            <a:ext cx="8534400" cy="530859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CH" sz="6000" b="1" dirty="0">
                <a:solidFill>
                  <a:schemeClr val="tx1"/>
                </a:solidFill>
              </a:rPr>
              <a:t>DU DROIT ?</a:t>
            </a:r>
          </a:p>
          <a:p>
            <a:pPr marL="0" indent="0">
              <a:buNone/>
            </a:pPr>
            <a:endParaRPr lang="fr-CH" sz="1000" b="1" dirty="0">
              <a:solidFill>
                <a:schemeClr val="tx1"/>
              </a:solidFill>
            </a:endParaRPr>
          </a:p>
          <a:p>
            <a:r>
              <a:rPr lang="fr-CH" sz="4000" b="1" dirty="0">
                <a:solidFill>
                  <a:schemeClr val="tx1"/>
                </a:solidFill>
              </a:rPr>
              <a:t> Droit des personnes</a:t>
            </a:r>
          </a:p>
          <a:p>
            <a:r>
              <a:rPr lang="fr-CH" sz="4000" b="1" dirty="0">
                <a:solidFill>
                  <a:schemeClr val="tx1"/>
                </a:solidFill>
              </a:rPr>
              <a:t> Droit des contrats </a:t>
            </a:r>
          </a:p>
          <a:p>
            <a:r>
              <a:rPr lang="fr-CH" sz="4000" b="1" dirty="0">
                <a:solidFill>
                  <a:schemeClr val="tx1"/>
                </a:solidFill>
              </a:rPr>
              <a:t> Droit pénal</a:t>
            </a:r>
          </a:p>
          <a:p>
            <a:r>
              <a:rPr lang="fr-CH" sz="4000" b="1" dirty="0">
                <a:solidFill>
                  <a:schemeClr val="tx1"/>
                </a:solidFill>
              </a:rPr>
              <a:t> Poursuite et faillites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AE1BE0CA-71F2-428E-A667-6E9134FAC0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04701" y="2796208"/>
            <a:ext cx="1714500" cy="29078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960686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C9F339B-1F52-447E-B112-6E2EF5FF10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F0DEF78-9A34-466B-83DA-26579CA47E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685800"/>
            <a:ext cx="8534400" cy="49993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CH" sz="6000" b="1" dirty="0">
                <a:solidFill>
                  <a:schemeClr val="tx1"/>
                </a:solidFill>
              </a:rPr>
              <a:t>DROIT DES PERSONNES</a:t>
            </a:r>
          </a:p>
          <a:p>
            <a:pPr marL="0" indent="0">
              <a:buNone/>
            </a:pPr>
            <a:endParaRPr lang="fr-CH" sz="1100" dirty="0">
              <a:solidFill>
                <a:schemeClr val="tx1"/>
              </a:solidFill>
            </a:endParaRPr>
          </a:p>
          <a:p>
            <a:r>
              <a:rPr lang="fr-CH" sz="4400" dirty="0">
                <a:solidFill>
                  <a:schemeClr val="tx1"/>
                </a:solidFill>
              </a:rPr>
              <a:t> </a:t>
            </a:r>
            <a:r>
              <a:rPr lang="fr-CH" sz="4400" b="1" dirty="0">
                <a:solidFill>
                  <a:schemeClr val="tx1"/>
                </a:solidFill>
              </a:rPr>
              <a:t>Exercice des droits civils</a:t>
            </a:r>
          </a:p>
          <a:p>
            <a:r>
              <a:rPr lang="fr-CH" sz="4400" b="1" dirty="0">
                <a:solidFill>
                  <a:schemeClr val="tx1"/>
                </a:solidFill>
              </a:rPr>
              <a:t> Capacité contractuelle</a:t>
            </a:r>
          </a:p>
          <a:p>
            <a:r>
              <a:rPr lang="fr-CH" sz="4400" b="1" dirty="0">
                <a:solidFill>
                  <a:schemeClr val="tx1"/>
                </a:solidFill>
              </a:rPr>
              <a:t> Curatelles 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FC7E0783-30DB-4792-843B-91B74A011E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18612" y="3193773"/>
            <a:ext cx="1548423" cy="2800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06935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ecteur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17</TotalTime>
  <Words>521</Words>
  <Application>Microsoft Macintosh PowerPoint</Application>
  <PresentationFormat>Grand écran</PresentationFormat>
  <Paragraphs>100</Paragraphs>
  <Slides>16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20" baseType="lpstr">
      <vt:lpstr>Century Gothic</vt:lpstr>
      <vt:lpstr>Verdana</vt:lpstr>
      <vt:lpstr>Wingdings 3</vt:lpstr>
      <vt:lpstr>Secteur</vt:lpstr>
      <vt:lpstr>OC   économie-droit</vt:lpstr>
      <vt:lpstr>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Oc economie-droit</dc:title>
  <dc:creator>joelle dumon</dc:creator>
  <cp:lastModifiedBy>Cedric Pignat</cp:lastModifiedBy>
  <cp:revision>28</cp:revision>
  <dcterms:created xsi:type="dcterms:W3CDTF">2019-03-04T20:43:00Z</dcterms:created>
  <dcterms:modified xsi:type="dcterms:W3CDTF">2021-02-03T22:50:06Z</dcterms:modified>
</cp:coreProperties>
</file>